
<file path=[Content_Types].xml><?xml version="1.0" encoding="utf-8"?>
<Types xmlns="http://schemas.openxmlformats.org/package/2006/content-types">
  <Default Extension="xml" ContentType="application/xml"/>
  <Default Extension="jpeg" ContentType="image/jpeg"/>
  <Default Extension="tiff" ContentType="image/tiff"/>
  <Default Extension="rels" ContentType="application/vnd.openxmlformats-package.relationships+xml"/>
  <Default Extension="tif" ContentType="image/tif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32918400"/>
  <p:notesSz cx="7315200" cy="9601200"/>
  <p:defaultTextStyle>
    <a:defPPr>
      <a:defRPr lang="en-US"/>
    </a:defPPr>
    <a:lvl1pPr algn="l" rtl="0" fontAlgn="base">
      <a:spcBef>
        <a:spcPct val="0"/>
      </a:spcBef>
      <a:spcAft>
        <a:spcPct val="0"/>
      </a:spcAft>
      <a:defRPr sz="7800" kern="1200">
        <a:solidFill>
          <a:schemeClr val="tx1"/>
        </a:solidFill>
        <a:latin typeface="Arial" charset="0"/>
        <a:ea typeface="+mn-ea"/>
        <a:cs typeface="+mn-cs"/>
      </a:defRPr>
    </a:lvl1pPr>
    <a:lvl2pPr marL="433133" algn="l" rtl="0" fontAlgn="base">
      <a:spcBef>
        <a:spcPct val="0"/>
      </a:spcBef>
      <a:spcAft>
        <a:spcPct val="0"/>
      </a:spcAft>
      <a:defRPr sz="7800" kern="1200">
        <a:solidFill>
          <a:schemeClr val="tx1"/>
        </a:solidFill>
        <a:latin typeface="Arial" charset="0"/>
        <a:ea typeface="+mn-ea"/>
        <a:cs typeface="+mn-cs"/>
      </a:defRPr>
    </a:lvl2pPr>
    <a:lvl3pPr marL="866266" algn="l" rtl="0" fontAlgn="base">
      <a:spcBef>
        <a:spcPct val="0"/>
      </a:spcBef>
      <a:spcAft>
        <a:spcPct val="0"/>
      </a:spcAft>
      <a:defRPr sz="7800" kern="1200">
        <a:solidFill>
          <a:schemeClr val="tx1"/>
        </a:solidFill>
        <a:latin typeface="Arial" charset="0"/>
        <a:ea typeface="+mn-ea"/>
        <a:cs typeface="+mn-cs"/>
      </a:defRPr>
    </a:lvl3pPr>
    <a:lvl4pPr marL="1299399" algn="l" rtl="0" fontAlgn="base">
      <a:spcBef>
        <a:spcPct val="0"/>
      </a:spcBef>
      <a:spcAft>
        <a:spcPct val="0"/>
      </a:spcAft>
      <a:defRPr sz="7800" kern="1200">
        <a:solidFill>
          <a:schemeClr val="tx1"/>
        </a:solidFill>
        <a:latin typeface="Arial" charset="0"/>
        <a:ea typeface="+mn-ea"/>
        <a:cs typeface="+mn-cs"/>
      </a:defRPr>
    </a:lvl4pPr>
    <a:lvl5pPr marL="1732532" algn="l" rtl="0" fontAlgn="base">
      <a:spcBef>
        <a:spcPct val="0"/>
      </a:spcBef>
      <a:spcAft>
        <a:spcPct val="0"/>
      </a:spcAft>
      <a:defRPr sz="7800" kern="1200">
        <a:solidFill>
          <a:schemeClr val="tx1"/>
        </a:solidFill>
        <a:latin typeface="Arial" charset="0"/>
        <a:ea typeface="+mn-ea"/>
        <a:cs typeface="+mn-cs"/>
      </a:defRPr>
    </a:lvl5pPr>
    <a:lvl6pPr marL="2165665" algn="l" defTabSz="866266" rtl="0" eaLnBrk="1" latinLnBrk="0" hangingPunct="1">
      <a:defRPr sz="7800" kern="1200">
        <a:solidFill>
          <a:schemeClr val="tx1"/>
        </a:solidFill>
        <a:latin typeface="Arial" charset="0"/>
        <a:ea typeface="+mn-ea"/>
        <a:cs typeface="+mn-cs"/>
      </a:defRPr>
    </a:lvl6pPr>
    <a:lvl7pPr marL="2598798" algn="l" defTabSz="866266" rtl="0" eaLnBrk="1" latinLnBrk="0" hangingPunct="1">
      <a:defRPr sz="7800" kern="1200">
        <a:solidFill>
          <a:schemeClr val="tx1"/>
        </a:solidFill>
        <a:latin typeface="Arial" charset="0"/>
        <a:ea typeface="+mn-ea"/>
        <a:cs typeface="+mn-cs"/>
      </a:defRPr>
    </a:lvl7pPr>
    <a:lvl8pPr marL="3031931" algn="l" defTabSz="866266" rtl="0" eaLnBrk="1" latinLnBrk="0" hangingPunct="1">
      <a:defRPr sz="7800" kern="1200">
        <a:solidFill>
          <a:schemeClr val="tx1"/>
        </a:solidFill>
        <a:latin typeface="Arial" charset="0"/>
        <a:ea typeface="+mn-ea"/>
        <a:cs typeface="+mn-cs"/>
      </a:defRPr>
    </a:lvl8pPr>
    <a:lvl9pPr marL="3465064" algn="l" defTabSz="866266" rtl="0" eaLnBrk="1" latinLnBrk="0" hangingPunct="1">
      <a:defRPr sz="78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666" autoAdjust="0"/>
  </p:normalViewPr>
  <p:slideViewPr>
    <p:cSldViewPr showGuides="1">
      <p:cViewPr>
        <p:scale>
          <a:sx n="63" d="100"/>
          <a:sy n="63" d="100"/>
        </p:scale>
        <p:origin x="-3488" y="3432"/>
      </p:cViewPr>
      <p:guideLst>
        <p:guide orient="horz" pos="10368"/>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1440" tIns="45720" rIns="91440" bIns="45720" rtlCol="0"/>
          <a:lstStyle>
            <a:lvl1pPr algn="r">
              <a:defRPr sz="1200"/>
            </a:lvl1pPr>
          </a:lstStyle>
          <a:p>
            <a:fld id="{7E1FD9CD-632F-4693-AB39-938744E64DD1}" type="datetimeFigureOut">
              <a:rPr lang="en-US" smtClean="0"/>
              <a:t>4/30/13</a:t>
            </a:fld>
            <a:endParaRPr lang="en-US"/>
          </a:p>
        </p:txBody>
      </p:sp>
      <p:sp>
        <p:nvSpPr>
          <p:cNvPr id="4" name="Slide Image Placeholder 3"/>
          <p:cNvSpPr>
            <a:spLocks noGrp="1" noRot="1" noChangeAspect="1"/>
          </p:cNvSpPr>
          <p:nvPr>
            <p:ph type="sldImg" idx="2"/>
          </p:nvPr>
        </p:nvSpPr>
        <p:spPr>
          <a:xfrm>
            <a:off x="1857375" y="720725"/>
            <a:ext cx="3600450" cy="3600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20188"/>
            <a:ext cx="3170238" cy="4794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1440" tIns="45720" rIns="91440" bIns="45720" rtlCol="0" anchor="b"/>
          <a:lstStyle>
            <a:lvl1pPr algn="r">
              <a:defRPr sz="1200"/>
            </a:lvl1pPr>
          </a:lstStyle>
          <a:p>
            <a:fld id="{102DD7CF-53B2-4748-AAC7-A16BE4963DA6}" type="slidenum">
              <a:rPr lang="en-US" smtClean="0"/>
              <a:t>‹#›</a:t>
            </a:fld>
            <a:endParaRPr lang="en-US"/>
          </a:p>
        </p:txBody>
      </p:sp>
    </p:spTree>
    <p:extLst>
      <p:ext uri="{BB962C8B-B14F-4D97-AF65-F5344CB8AC3E}">
        <p14:creationId xmlns:p14="http://schemas.microsoft.com/office/powerpoint/2010/main" val="3531770792"/>
      </p:ext>
    </p:extLst>
  </p:cSld>
  <p:clrMap bg1="lt1" tx1="dk1" bg2="lt2" tx2="dk2" accent1="accent1" accent2="accent2" accent3="accent3" accent4="accent4" accent5="accent5" accent6="accent6" hlink="hlink" folHlink="folHlink"/>
  <p:notesStyle>
    <a:lvl1pPr marL="0" algn="l" defTabSz="866266" rtl="0" eaLnBrk="1" latinLnBrk="0" hangingPunct="1">
      <a:defRPr sz="1100" kern="1200">
        <a:solidFill>
          <a:schemeClr val="tx1"/>
        </a:solidFill>
        <a:latin typeface="+mn-lt"/>
        <a:ea typeface="+mn-ea"/>
        <a:cs typeface="+mn-cs"/>
      </a:defRPr>
    </a:lvl1pPr>
    <a:lvl2pPr marL="433133" algn="l" defTabSz="866266" rtl="0" eaLnBrk="1" latinLnBrk="0" hangingPunct="1">
      <a:defRPr sz="1100" kern="1200">
        <a:solidFill>
          <a:schemeClr val="tx1"/>
        </a:solidFill>
        <a:latin typeface="+mn-lt"/>
        <a:ea typeface="+mn-ea"/>
        <a:cs typeface="+mn-cs"/>
      </a:defRPr>
    </a:lvl2pPr>
    <a:lvl3pPr marL="866266" algn="l" defTabSz="866266" rtl="0" eaLnBrk="1" latinLnBrk="0" hangingPunct="1">
      <a:defRPr sz="1100" kern="1200">
        <a:solidFill>
          <a:schemeClr val="tx1"/>
        </a:solidFill>
        <a:latin typeface="+mn-lt"/>
        <a:ea typeface="+mn-ea"/>
        <a:cs typeface="+mn-cs"/>
      </a:defRPr>
    </a:lvl3pPr>
    <a:lvl4pPr marL="1299399" algn="l" defTabSz="866266" rtl="0" eaLnBrk="1" latinLnBrk="0" hangingPunct="1">
      <a:defRPr sz="1100" kern="1200">
        <a:solidFill>
          <a:schemeClr val="tx1"/>
        </a:solidFill>
        <a:latin typeface="+mn-lt"/>
        <a:ea typeface="+mn-ea"/>
        <a:cs typeface="+mn-cs"/>
      </a:defRPr>
    </a:lvl4pPr>
    <a:lvl5pPr marL="1732532" algn="l" defTabSz="866266" rtl="0" eaLnBrk="1" latinLnBrk="0" hangingPunct="1">
      <a:defRPr sz="1100" kern="1200">
        <a:solidFill>
          <a:schemeClr val="tx1"/>
        </a:solidFill>
        <a:latin typeface="+mn-lt"/>
        <a:ea typeface="+mn-ea"/>
        <a:cs typeface="+mn-cs"/>
      </a:defRPr>
    </a:lvl5pPr>
    <a:lvl6pPr marL="2165665" algn="l" defTabSz="866266" rtl="0" eaLnBrk="1" latinLnBrk="0" hangingPunct="1">
      <a:defRPr sz="1100" kern="1200">
        <a:solidFill>
          <a:schemeClr val="tx1"/>
        </a:solidFill>
        <a:latin typeface="+mn-lt"/>
        <a:ea typeface="+mn-ea"/>
        <a:cs typeface="+mn-cs"/>
      </a:defRPr>
    </a:lvl6pPr>
    <a:lvl7pPr marL="2598798" algn="l" defTabSz="866266" rtl="0" eaLnBrk="1" latinLnBrk="0" hangingPunct="1">
      <a:defRPr sz="1100" kern="1200">
        <a:solidFill>
          <a:schemeClr val="tx1"/>
        </a:solidFill>
        <a:latin typeface="+mn-lt"/>
        <a:ea typeface="+mn-ea"/>
        <a:cs typeface="+mn-cs"/>
      </a:defRPr>
    </a:lvl7pPr>
    <a:lvl8pPr marL="3031931" algn="l" defTabSz="866266" rtl="0" eaLnBrk="1" latinLnBrk="0" hangingPunct="1">
      <a:defRPr sz="1100" kern="1200">
        <a:solidFill>
          <a:schemeClr val="tx1"/>
        </a:solidFill>
        <a:latin typeface="+mn-lt"/>
        <a:ea typeface="+mn-ea"/>
        <a:cs typeface="+mn-cs"/>
      </a:defRPr>
    </a:lvl8pPr>
    <a:lvl9pPr marL="3465064" algn="l" defTabSz="866266"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2DD7CF-53B2-4748-AAC7-A16BE4963DA6}" type="slidenum">
              <a:rPr lang="en-US" smtClean="0"/>
              <a:t>1</a:t>
            </a:fld>
            <a:endParaRPr lang="en-US"/>
          </a:p>
        </p:txBody>
      </p:sp>
    </p:spTree>
    <p:extLst>
      <p:ext uri="{BB962C8B-B14F-4D97-AF65-F5344CB8AC3E}">
        <p14:creationId xmlns:p14="http://schemas.microsoft.com/office/powerpoint/2010/main" val="2227938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635" y="10226494"/>
            <a:ext cx="27981137" cy="7056344"/>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264" y="18654433"/>
            <a:ext cx="23043874" cy="8411135"/>
          </a:xfrm>
        </p:spPr>
        <p:txBody>
          <a:bodyPr/>
          <a:lstStyle>
            <a:lvl1pPr marL="0" indent="0" algn="ctr">
              <a:buNone/>
              <a:defRPr/>
            </a:lvl1pPr>
            <a:lvl2pPr marL="433133" indent="0" algn="ctr">
              <a:buNone/>
              <a:defRPr/>
            </a:lvl2pPr>
            <a:lvl3pPr marL="866266" indent="0" algn="ctr">
              <a:buNone/>
              <a:defRPr/>
            </a:lvl3pPr>
            <a:lvl4pPr marL="1299399" indent="0" algn="ctr">
              <a:buNone/>
              <a:defRPr/>
            </a:lvl4pPr>
            <a:lvl5pPr marL="1732532" indent="0" algn="ctr">
              <a:buNone/>
              <a:defRPr/>
            </a:lvl5pPr>
            <a:lvl6pPr marL="2165665" indent="0" algn="ctr">
              <a:buNone/>
              <a:defRPr/>
            </a:lvl6pPr>
            <a:lvl7pPr marL="2598798" indent="0" algn="ctr">
              <a:buNone/>
              <a:defRPr/>
            </a:lvl7pPr>
            <a:lvl8pPr marL="3031931" indent="0" algn="ctr">
              <a:buNone/>
              <a:defRPr/>
            </a:lvl8pPr>
            <a:lvl9pPr marL="3465064"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EEBCC2A-D0C2-4914-8228-16125B811F9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88A8D4D-300E-42B9-BC82-BD14AF94EA94}"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340" y="1317818"/>
            <a:ext cx="7405895" cy="280875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6171" y="1317818"/>
            <a:ext cx="22100899" cy="280875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AA67A44-4776-43CC-869F-960F20343D7B}"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6E80627-D622-447C-87BD-5CB19A9CF7A0}"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1153911"/>
            <a:ext cx="27981137" cy="6536951"/>
          </a:xfrm>
        </p:spPr>
        <p:txBody>
          <a:bodyPr anchor="t"/>
          <a:lstStyle>
            <a:lvl1pPr algn="l">
              <a:defRPr sz="38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3953005"/>
            <a:ext cx="27981137" cy="7200900"/>
          </a:xfrm>
        </p:spPr>
        <p:txBody>
          <a:bodyPr anchor="b"/>
          <a:lstStyle>
            <a:lvl1pPr marL="0" indent="0">
              <a:buNone/>
              <a:defRPr sz="1900"/>
            </a:lvl1pPr>
            <a:lvl2pPr marL="433133" indent="0">
              <a:buNone/>
              <a:defRPr sz="1700"/>
            </a:lvl2pPr>
            <a:lvl3pPr marL="866266" indent="0">
              <a:buNone/>
              <a:defRPr sz="1500"/>
            </a:lvl3pPr>
            <a:lvl4pPr marL="1299399" indent="0">
              <a:buNone/>
              <a:defRPr sz="1400"/>
            </a:lvl4pPr>
            <a:lvl5pPr marL="1732532" indent="0">
              <a:buNone/>
              <a:defRPr sz="1400"/>
            </a:lvl5pPr>
            <a:lvl6pPr marL="2165665" indent="0">
              <a:buNone/>
              <a:defRPr sz="1400"/>
            </a:lvl6pPr>
            <a:lvl7pPr marL="2598798" indent="0">
              <a:buNone/>
              <a:defRPr sz="1400"/>
            </a:lvl7pPr>
            <a:lvl8pPr marL="3031931" indent="0">
              <a:buNone/>
              <a:defRPr sz="1400"/>
            </a:lvl8pPr>
            <a:lvl9pPr marL="3465064"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6711A38-C6CC-4C83-8445-306BFF634A7C}"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6169" y="7679958"/>
            <a:ext cx="14753397" cy="21725404"/>
          </a:xfrm>
        </p:spPr>
        <p:txBody>
          <a:bodyPr/>
          <a:lstStyle>
            <a:lvl1pPr>
              <a:defRPr sz="2600"/>
            </a:lvl1pPr>
            <a:lvl2pPr>
              <a:defRPr sz="22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8837" y="7679958"/>
            <a:ext cx="14753398" cy="21725404"/>
          </a:xfrm>
        </p:spPr>
        <p:txBody>
          <a:bodyPr/>
          <a:lstStyle>
            <a:lvl1pPr>
              <a:defRPr sz="2600"/>
            </a:lvl1pPr>
            <a:lvl2pPr>
              <a:defRPr sz="22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B638924-2FF8-4443-9431-BE9FB58C0FF6}"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6169" y="7368994"/>
            <a:ext cx="14544674" cy="3070973"/>
          </a:xfrm>
        </p:spPr>
        <p:txBody>
          <a:bodyPr anchor="b"/>
          <a:lstStyle>
            <a:lvl1pPr marL="0" indent="0">
              <a:buNone/>
              <a:defRPr sz="2200" b="1"/>
            </a:lvl1pPr>
            <a:lvl2pPr marL="433133" indent="0">
              <a:buNone/>
              <a:defRPr sz="1900" b="1"/>
            </a:lvl2pPr>
            <a:lvl3pPr marL="866266" indent="0">
              <a:buNone/>
              <a:defRPr sz="1700" b="1"/>
            </a:lvl3pPr>
            <a:lvl4pPr marL="1299399" indent="0">
              <a:buNone/>
              <a:defRPr sz="1500" b="1"/>
            </a:lvl4pPr>
            <a:lvl5pPr marL="1732532" indent="0">
              <a:buNone/>
              <a:defRPr sz="1500" b="1"/>
            </a:lvl5pPr>
            <a:lvl6pPr marL="2165665" indent="0">
              <a:buNone/>
              <a:defRPr sz="1500" b="1"/>
            </a:lvl6pPr>
            <a:lvl7pPr marL="2598798" indent="0">
              <a:buNone/>
              <a:defRPr sz="1500" b="1"/>
            </a:lvl7pPr>
            <a:lvl8pPr marL="3031931" indent="0">
              <a:buNone/>
              <a:defRPr sz="1500" b="1"/>
            </a:lvl8pPr>
            <a:lvl9pPr marL="3465064" indent="0">
              <a:buNone/>
              <a:defRPr sz="1500" b="1"/>
            </a:lvl9pPr>
          </a:lstStyle>
          <a:p>
            <a:pPr lvl="0"/>
            <a:r>
              <a:rPr lang="en-US" smtClean="0"/>
              <a:t>Click to edit Master text styles</a:t>
            </a:r>
          </a:p>
        </p:txBody>
      </p:sp>
      <p:sp>
        <p:nvSpPr>
          <p:cNvPr id="4" name="Content Placeholder 3"/>
          <p:cNvSpPr>
            <a:spLocks noGrp="1"/>
          </p:cNvSpPr>
          <p:nvPr>
            <p:ph sz="half" idx="2"/>
          </p:nvPr>
        </p:nvSpPr>
        <p:spPr>
          <a:xfrm>
            <a:off x="1646169" y="10439961"/>
            <a:ext cx="14544674" cy="18965395"/>
          </a:xfrm>
        </p:spPr>
        <p:txBody>
          <a:bodyPr/>
          <a:lstStyle>
            <a:lvl1pPr>
              <a:defRPr sz="2200"/>
            </a:lvl1pPr>
            <a:lvl2pPr>
              <a:defRPr sz="19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587" y="7368994"/>
            <a:ext cx="14549645" cy="3070973"/>
          </a:xfrm>
        </p:spPr>
        <p:txBody>
          <a:bodyPr anchor="b"/>
          <a:lstStyle>
            <a:lvl1pPr marL="0" indent="0">
              <a:buNone/>
              <a:defRPr sz="2200" b="1"/>
            </a:lvl1pPr>
            <a:lvl2pPr marL="433133" indent="0">
              <a:buNone/>
              <a:defRPr sz="1900" b="1"/>
            </a:lvl2pPr>
            <a:lvl3pPr marL="866266" indent="0">
              <a:buNone/>
              <a:defRPr sz="1700" b="1"/>
            </a:lvl3pPr>
            <a:lvl4pPr marL="1299399" indent="0">
              <a:buNone/>
              <a:defRPr sz="1500" b="1"/>
            </a:lvl4pPr>
            <a:lvl5pPr marL="1732532" indent="0">
              <a:buNone/>
              <a:defRPr sz="1500" b="1"/>
            </a:lvl5pPr>
            <a:lvl6pPr marL="2165665" indent="0">
              <a:buNone/>
              <a:defRPr sz="1500" b="1"/>
            </a:lvl6pPr>
            <a:lvl7pPr marL="2598798" indent="0">
              <a:buNone/>
              <a:defRPr sz="1500" b="1"/>
            </a:lvl7pPr>
            <a:lvl8pPr marL="3031931" indent="0">
              <a:buNone/>
              <a:defRPr sz="1500" b="1"/>
            </a:lvl8pPr>
            <a:lvl9pPr marL="3465064" indent="0">
              <a:buNone/>
              <a:defRPr sz="1500" b="1"/>
            </a:lvl9pPr>
          </a:lstStyle>
          <a:p>
            <a:pPr lvl="0"/>
            <a:r>
              <a:rPr lang="en-US" smtClean="0"/>
              <a:t>Click to edit Master text styles</a:t>
            </a:r>
          </a:p>
        </p:txBody>
      </p:sp>
      <p:sp>
        <p:nvSpPr>
          <p:cNvPr id="6" name="Content Placeholder 5"/>
          <p:cNvSpPr>
            <a:spLocks noGrp="1"/>
          </p:cNvSpPr>
          <p:nvPr>
            <p:ph sz="quarter" idx="4"/>
          </p:nvPr>
        </p:nvSpPr>
        <p:spPr>
          <a:xfrm>
            <a:off x="16722587" y="10439961"/>
            <a:ext cx="14549645" cy="18965395"/>
          </a:xfrm>
        </p:spPr>
        <p:txBody>
          <a:bodyPr/>
          <a:lstStyle>
            <a:lvl1pPr>
              <a:defRPr sz="2200"/>
            </a:lvl1pPr>
            <a:lvl2pPr>
              <a:defRPr sz="19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592EBBE6-5F5C-41B6-9D40-916A5E4B24BC}"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06AC5676-00B5-4A27-BBF1-81423ACBFBBE}"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56E5E4F-2AD6-4E36-AA32-F987442B2985}"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6171" y="1311094"/>
            <a:ext cx="10829925" cy="5577168"/>
          </a:xfrm>
        </p:spPr>
        <p:txBody>
          <a:bodyPr anchor="b"/>
          <a:lstStyle>
            <a:lvl1pPr algn="l">
              <a:defRPr sz="1900" b="1"/>
            </a:lvl1pPr>
          </a:lstStyle>
          <a:p>
            <a:r>
              <a:rPr lang="en-US" smtClean="0"/>
              <a:t>Click to edit Master title style</a:t>
            </a:r>
            <a:endParaRPr lang="en-US"/>
          </a:p>
        </p:txBody>
      </p:sp>
      <p:sp>
        <p:nvSpPr>
          <p:cNvPr id="3" name="Content Placeholder 2"/>
          <p:cNvSpPr>
            <a:spLocks noGrp="1"/>
          </p:cNvSpPr>
          <p:nvPr>
            <p:ph idx="1"/>
          </p:nvPr>
        </p:nvSpPr>
        <p:spPr>
          <a:xfrm>
            <a:off x="12869932" y="1311094"/>
            <a:ext cx="18402300" cy="28094268"/>
          </a:xfrm>
        </p:spPr>
        <p:txBody>
          <a:bodyPr/>
          <a:lstStyle>
            <a:lvl1pPr>
              <a:defRPr sz="3000"/>
            </a:lvl1pPr>
            <a:lvl2pPr>
              <a:defRPr sz="2600"/>
            </a:lvl2pPr>
            <a:lvl3pPr>
              <a:defRPr sz="22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6171" y="6888256"/>
            <a:ext cx="10829925" cy="22517100"/>
          </a:xfrm>
        </p:spPr>
        <p:txBody>
          <a:bodyPr/>
          <a:lstStyle>
            <a:lvl1pPr marL="0" indent="0">
              <a:buNone/>
              <a:defRPr sz="1400"/>
            </a:lvl1pPr>
            <a:lvl2pPr marL="433133" indent="0">
              <a:buNone/>
              <a:defRPr sz="1100"/>
            </a:lvl2pPr>
            <a:lvl3pPr marL="866266" indent="0">
              <a:buNone/>
              <a:defRPr sz="1000"/>
            </a:lvl3pPr>
            <a:lvl4pPr marL="1299399" indent="0">
              <a:buNone/>
              <a:defRPr sz="900"/>
            </a:lvl4pPr>
            <a:lvl5pPr marL="1732532" indent="0">
              <a:buNone/>
              <a:defRPr sz="900"/>
            </a:lvl5pPr>
            <a:lvl6pPr marL="2165665" indent="0">
              <a:buNone/>
              <a:defRPr sz="900"/>
            </a:lvl6pPr>
            <a:lvl7pPr marL="2598798" indent="0">
              <a:buNone/>
              <a:defRPr sz="900"/>
            </a:lvl7pPr>
            <a:lvl8pPr marL="3031931" indent="0">
              <a:buNone/>
              <a:defRPr sz="900"/>
            </a:lvl8pPr>
            <a:lvl9pPr marL="3465064"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8F06144-6B5B-4E26-BBB3-EE6A9493D5B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740" y="23043223"/>
            <a:ext cx="19751537" cy="2719668"/>
          </a:xfrm>
        </p:spPr>
        <p:txBody>
          <a:bodyPr anchor="b"/>
          <a:lstStyle>
            <a:lvl1pPr algn="l">
              <a:defRPr sz="1900" b="1"/>
            </a:lvl1pPr>
          </a:lstStyle>
          <a:p>
            <a:r>
              <a:rPr lang="en-US" smtClean="0"/>
              <a:t>Click to edit Master title style</a:t>
            </a:r>
            <a:endParaRPr lang="en-US"/>
          </a:p>
        </p:txBody>
      </p:sp>
      <p:sp>
        <p:nvSpPr>
          <p:cNvPr id="3" name="Picture Placeholder 2"/>
          <p:cNvSpPr>
            <a:spLocks noGrp="1"/>
          </p:cNvSpPr>
          <p:nvPr>
            <p:ph type="pic" idx="1"/>
          </p:nvPr>
        </p:nvSpPr>
        <p:spPr>
          <a:xfrm>
            <a:off x="6451740" y="2941550"/>
            <a:ext cx="19751537" cy="19750368"/>
          </a:xfrm>
        </p:spPr>
        <p:txBody>
          <a:bodyPr/>
          <a:lstStyle>
            <a:lvl1pPr marL="0" indent="0">
              <a:buNone/>
              <a:defRPr sz="3000"/>
            </a:lvl1pPr>
            <a:lvl2pPr marL="433133" indent="0">
              <a:buNone/>
              <a:defRPr sz="2600"/>
            </a:lvl2pPr>
            <a:lvl3pPr marL="866266" indent="0">
              <a:buNone/>
              <a:defRPr sz="2200"/>
            </a:lvl3pPr>
            <a:lvl4pPr marL="1299399" indent="0">
              <a:buNone/>
              <a:defRPr sz="1900"/>
            </a:lvl4pPr>
            <a:lvl5pPr marL="1732532" indent="0">
              <a:buNone/>
              <a:defRPr sz="1900"/>
            </a:lvl5pPr>
            <a:lvl6pPr marL="2165665" indent="0">
              <a:buNone/>
              <a:defRPr sz="1900"/>
            </a:lvl6pPr>
            <a:lvl7pPr marL="2598798" indent="0">
              <a:buNone/>
              <a:defRPr sz="1900"/>
            </a:lvl7pPr>
            <a:lvl8pPr marL="3031931" indent="0">
              <a:buNone/>
              <a:defRPr sz="1900"/>
            </a:lvl8pPr>
            <a:lvl9pPr marL="3465064" indent="0">
              <a:buNone/>
              <a:defRPr sz="1900"/>
            </a:lvl9pPr>
          </a:lstStyle>
          <a:p>
            <a:endParaRPr lang="en-US"/>
          </a:p>
        </p:txBody>
      </p:sp>
      <p:sp>
        <p:nvSpPr>
          <p:cNvPr id="4" name="Text Placeholder 3"/>
          <p:cNvSpPr>
            <a:spLocks noGrp="1"/>
          </p:cNvSpPr>
          <p:nvPr>
            <p:ph type="body" sz="half" idx="2"/>
          </p:nvPr>
        </p:nvSpPr>
        <p:spPr>
          <a:xfrm>
            <a:off x="6451740" y="25762884"/>
            <a:ext cx="19751537" cy="3864348"/>
          </a:xfrm>
        </p:spPr>
        <p:txBody>
          <a:bodyPr/>
          <a:lstStyle>
            <a:lvl1pPr marL="0" indent="0">
              <a:buNone/>
              <a:defRPr sz="1400"/>
            </a:lvl1pPr>
            <a:lvl2pPr marL="433133" indent="0">
              <a:buNone/>
              <a:defRPr sz="1100"/>
            </a:lvl2pPr>
            <a:lvl3pPr marL="866266" indent="0">
              <a:buNone/>
              <a:defRPr sz="1000"/>
            </a:lvl3pPr>
            <a:lvl4pPr marL="1299399" indent="0">
              <a:buNone/>
              <a:defRPr sz="900"/>
            </a:lvl4pPr>
            <a:lvl5pPr marL="1732532" indent="0">
              <a:buNone/>
              <a:defRPr sz="900"/>
            </a:lvl5pPr>
            <a:lvl6pPr marL="2165665" indent="0">
              <a:buNone/>
              <a:defRPr sz="900"/>
            </a:lvl6pPr>
            <a:lvl7pPr marL="2598798" indent="0">
              <a:buNone/>
              <a:defRPr sz="900"/>
            </a:lvl7pPr>
            <a:lvl8pPr marL="3031931" indent="0">
              <a:buNone/>
              <a:defRPr sz="900"/>
            </a:lvl8pPr>
            <a:lvl9pPr marL="3465064"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81FC2FA-3EE1-419F-AE2E-8F4DD2D59836}"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172" y="1317812"/>
            <a:ext cx="29626063" cy="5486400"/>
          </a:xfrm>
          <a:prstGeom prst="rect">
            <a:avLst/>
          </a:prstGeom>
          <a:noFill/>
          <a:ln w="9525">
            <a:noFill/>
            <a:miter lim="800000"/>
            <a:headEnd/>
            <a:tailEnd/>
          </a:ln>
          <a:effectLst/>
        </p:spPr>
        <p:txBody>
          <a:bodyPr vert="horz" wrap="square" lIns="396005" tIns="198002" rIns="396005" bIns="198002"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1646172" y="7679958"/>
            <a:ext cx="29626063" cy="21725404"/>
          </a:xfrm>
          <a:prstGeom prst="rect">
            <a:avLst/>
          </a:prstGeom>
          <a:noFill/>
          <a:ln w="9525">
            <a:noFill/>
            <a:miter lim="800000"/>
            <a:headEnd/>
            <a:tailEnd/>
          </a:ln>
          <a:effectLst/>
        </p:spPr>
        <p:txBody>
          <a:bodyPr vert="horz" wrap="square" lIns="396005" tIns="198002" rIns="396005" bIns="198002"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1646172" y="29976856"/>
            <a:ext cx="7680463" cy="2286000"/>
          </a:xfrm>
          <a:prstGeom prst="rect">
            <a:avLst/>
          </a:prstGeom>
          <a:noFill/>
          <a:ln w="9525">
            <a:noFill/>
            <a:miter lim="800000"/>
            <a:headEnd/>
            <a:tailEnd/>
          </a:ln>
          <a:effectLst/>
        </p:spPr>
        <p:txBody>
          <a:bodyPr vert="horz" wrap="square" lIns="396005" tIns="198002" rIns="396005" bIns="198002" numCol="1" anchor="t" anchorCtr="0" compatLnSpc="1">
            <a:prstTxWarp prst="textNoShape">
              <a:avLst/>
            </a:prstTxWarp>
          </a:bodyPr>
          <a:lstStyle>
            <a:lvl1pPr defTabSz="3959858">
              <a:defRPr sz="6100"/>
            </a:lvl1pPr>
          </a:lstStyle>
          <a:p>
            <a:endParaRPr lang="en-US"/>
          </a:p>
        </p:txBody>
      </p:sp>
      <p:sp>
        <p:nvSpPr>
          <p:cNvPr id="1029" name="Rectangle 5"/>
          <p:cNvSpPr>
            <a:spLocks noGrp="1" noChangeArrowheads="1"/>
          </p:cNvSpPr>
          <p:nvPr>
            <p:ph type="ftr" sz="quarter" idx="3"/>
          </p:nvPr>
        </p:nvSpPr>
        <p:spPr bwMode="auto">
          <a:xfrm>
            <a:off x="11247372" y="29976856"/>
            <a:ext cx="10423663" cy="2286000"/>
          </a:xfrm>
          <a:prstGeom prst="rect">
            <a:avLst/>
          </a:prstGeom>
          <a:noFill/>
          <a:ln w="9525">
            <a:noFill/>
            <a:miter lim="800000"/>
            <a:headEnd/>
            <a:tailEnd/>
          </a:ln>
          <a:effectLst/>
        </p:spPr>
        <p:txBody>
          <a:bodyPr vert="horz" wrap="square" lIns="396005" tIns="198002" rIns="396005" bIns="198002" numCol="1" anchor="t" anchorCtr="0" compatLnSpc="1">
            <a:prstTxWarp prst="textNoShape">
              <a:avLst/>
            </a:prstTxWarp>
          </a:bodyPr>
          <a:lstStyle>
            <a:lvl1pPr algn="ctr" defTabSz="3959858">
              <a:defRPr sz="6100"/>
            </a:lvl1pPr>
          </a:lstStyle>
          <a:p>
            <a:endParaRPr lang="en-US"/>
          </a:p>
        </p:txBody>
      </p:sp>
      <p:sp>
        <p:nvSpPr>
          <p:cNvPr id="1030" name="Rectangle 6"/>
          <p:cNvSpPr>
            <a:spLocks noGrp="1" noChangeArrowheads="1"/>
          </p:cNvSpPr>
          <p:nvPr>
            <p:ph type="sldNum" sz="quarter" idx="4"/>
          </p:nvPr>
        </p:nvSpPr>
        <p:spPr bwMode="auto">
          <a:xfrm>
            <a:off x="23591772" y="29976856"/>
            <a:ext cx="7680463" cy="2286000"/>
          </a:xfrm>
          <a:prstGeom prst="rect">
            <a:avLst/>
          </a:prstGeom>
          <a:noFill/>
          <a:ln w="9525">
            <a:noFill/>
            <a:miter lim="800000"/>
            <a:headEnd/>
            <a:tailEnd/>
          </a:ln>
          <a:effectLst/>
        </p:spPr>
        <p:txBody>
          <a:bodyPr vert="horz" wrap="square" lIns="396005" tIns="198002" rIns="396005" bIns="198002" numCol="1" anchor="t" anchorCtr="0" compatLnSpc="1">
            <a:prstTxWarp prst="textNoShape">
              <a:avLst/>
            </a:prstTxWarp>
          </a:bodyPr>
          <a:lstStyle>
            <a:lvl1pPr algn="r" defTabSz="3959858">
              <a:defRPr sz="6100"/>
            </a:lvl1pPr>
          </a:lstStyle>
          <a:p>
            <a:fld id="{5406BD6F-79F3-4E59-B4EF-59CD82C629F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959858" rtl="0" fontAlgn="base">
        <a:spcBef>
          <a:spcPct val="0"/>
        </a:spcBef>
        <a:spcAft>
          <a:spcPct val="0"/>
        </a:spcAft>
        <a:defRPr sz="19000">
          <a:solidFill>
            <a:schemeClr val="tx2"/>
          </a:solidFill>
          <a:latin typeface="+mj-lt"/>
          <a:ea typeface="+mj-ea"/>
          <a:cs typeface="+mj-cs"/>
        </a:defRPr>
      </a:lvl1pPr>
      <a:lvl2pPr algn="ctr" defTabSz="3959858" rtl="0" fontAlgn="base">
        <a:spcBef>
          <a:spcPct val="0"/>
        </a:spcBef>
        <a:spcAft>
          <a:spcPct val="0"/>
        </a:spcAft>
        <a:defRPr sz="19000">
          <a:solidFill>
            <a:schemeClr val="tx2"/>
          </a:solidFill>
          <a:latin typeface="Arial" charset="0"/>
        </a:defRPr>
      </a:lvl2pPr>
      <a:lvl3pPr algn="ctr" defTabSz="3959858" rtl="0" fontAlgn="base">
        <a:spcBef>
          <a:spcPct val="0"/>
        </a:spcBef>
        <a:spcAft>
          <a:spcPct val="0"/>
        </a:spcAft>
        <a:defRPr sz="19000">
          <a:solidFill>
            <a:schemeClr val="tx2"/>
          </a:solidFill>
          <a:latin typeface="Arial" charset="0"/>
        </a:defRPr>
      </a:lvl3pPr>
      <a:lvl4pPr algn="ctr" defTabSz="3959858" rtl="0" fontAlgn="base">
        <a:spcBef>
          <a:spcPct val="0"/>
        </a:spcBef>
        <a:spcAft>
          <a:spcPct val="0"/>
        </a:spcAft>
        <a:defRPr sz="19000">
          <a:solidFill>
            <a:schemeClr val="tx2"/>
          </a:solidFill>
          <a:latin typeface="Arial" charset="0"/>
        </a:defRPr>
      </a:lvl4pPr>
      <a:lvl5pPr algn="ctr" defTabSz="3959858" rtl="0" fontAlgn="base">
        <a:spcBef>
          <a:spcPct val="0"/>
        </a:spcBef>
        <a:spcAft>
          <a:spcPct val="0"/>
        </a:spcAft>
        <a:defRPr sz="19000">
          <a:solidFill>
            <a:schemeClr val="tx2"/>
          </a:solidFill>
          <a:latin typeface="Arial" charset="0"/>
        </a:defRPr>
      </a:lvl5pPr>
      <a:lvl6pPr marL="433133" algn="ctr" defTabSz="3959858" rtl="0" fontAlgn="base">
        <a:spcBef>
          <a:spcPct val="0"/>
        </a:spcBef>
        <a:spcAft>
          <a:spcPct val="0"/>
        </a:spcAft>
        <a:defRPr sz="19000">
          <a:solidFill>
            <a:schemeClr val="tx2"/>
          </a:solidFill>
          <a:latin typeface="Arial" charset="0"/>
        </a:defRPr>
      </a:lvl6pPr>
      <a:lvl7pPr marL="866266" algn="ctr" defTabSz="3959858" rtl="0" fontAlgn="base">
        <a:spcBef>
          <a:spcPct val="0"/>
        </a:spcBef>
        <a:spcAft>
          <a:spcPct val="0"/>
        </a:spcAft>
        <a:defRPr sz="19000">
          <a:solidFill>
            <a:schemeClr val="tx2"/>
          </a:solidFill>
          <a:latin typeface="Arial" charset="0"/>
        </a:defRPr>
      </a:lvl7pPr>
      <a:lvl8pPr marL="1299399" algn="ctr" defTabSz="3959858" rtl="0" fontAlgn="base">
        <a:spcBef>
          <a:spcPct val="0"/>
        </a:spcBef>
        <a:spcAft>
          <a:spcPct val="0"/>
        </a:spcAft>
        <a:defRPr sz="19000">
          <a:solidFill>
            <a:schemeClr val="tx2"/>
          </a:solidFill>
          <a:latin typeface="Arial" charset="0"/>
        </a:defRPr>
      </a:lvl8pPr>
      <a:lvl9pPr marL="1732532" algn="ctr" defTabSz="3959858" rtl="0" fontAlgn="base">
        <a:spcBef>
          <a:spcPct val="0"/>
        </a:spcBef>
        <a:spcAft>
          <a:spcPct val="0"/>
        </a:spcAft>
        <a:defRPr sz="19000">
          <a:solidFill>
            <a:schemeClr val="tx2"/>
          </a:solidFill>
          <a:latin typeface="Arial" charset="0"/>
        </a:defRPr>
      </a:lvl9pPr>
    </p:titleStyle>
    <p:bodyStyle>
      <a:lvl1pPr marL="1484383" indent="-1484383" algn="l" defTabSz="3959858" rtl="0" fontAlgn="base">
        <a:spcBef>
          <a:spcPct val="20000"/>
        </a:spcBef>
        <a:spcAft>
          <a:spcPct val="0"/>
        </a:spcAft>
        <a:buChar char="•"/>
        <a:defRPr sz="13800">
          <a:solidFill>
            <a:schemeClr val="tx1"/>
          </a:solidFill>
          <a:latin typeface="+mn-lt"/>
          <a:ea typeface="+mn-ea"/>
          <a:cs typeface="+mn-cs"/>
        </a:defRPr>
      </a:lvl1pPr>
      <a:lvl2pPr marL="3216915" indent="-1236234" algn="l" defTabSz="3959858" rtl="0" fontAlgn="base">
        <a:spcBef>
          <a:spcPct val="20000"/>
        </a:spcBef>
        <a:spcAft>
          <a:spcPct val="0"/>
        </a:spcAft>
        <a:buChar char="–"/>
        <a:defRPr sz="12200">
          <a:solidFill>
            <a:schemeClr val="tx1"/>
          </a:solidFill>
          <a:latin typeface="+mn-lt"/>
        </a:defRPr>
      </a:lvl2pPr>
      <a:lvl3pPr marL="4949447" indent="-989589" algn="l" defTabSz="3959858" rtl="0" fontAlgn="base">
        <a:spcBef>
          <a:spcPct val="20000"/>
        </a:spcBef>
        <a:spcAft>
          <a:spcPct val="0"/>
        </a:spcAft>
        <a:buChar char="•"/>
        <a:defRPr sz="10400">
          <a:solidFill>
            <a:schemeClr val="tx1"/>
          </a:solidFill>
          <a:latin typeface="+mn-lt"/>
        </a:defRPr>
      </a:lvl3pPr>
      <a:lvl4pPr marL="6930128" indent="-989589" algn="l" defTabSz="3959858" rtl="0" fontAlgn="base">
        <a:spcBef>
          <a:spcPct val="20000"/>
        </a:spcBef>
        <a:spcAft>
          <a:spcPct val="0"/>
        </a:spcAft>
        <a:buChar char="–"/>
        <a:defRPr sz="8600">
          <a:solidFill>
            <a:schemeClr val="tx1"/>
          </a:solidFill>
          <a:latin typeface="+mn-lt"/>
        </a:defRPr>
      </a:lvl4pPr>
      <a:lvl5pPr marL="8910810" indent="-991093" algn="l" defTabSz="3959858" rtl="0" fontAlgn="base">
        <a:spcBef>
          <a:spcPct val="20000"/>
        </a:spcBef>
        <a:spcAft>
          <a:spcPct val="0"/>
        </a:spcAft>
        <a:buChar char="»"/>
        <a:defRPr sz="8600">
          <a:solidFill>
            <a:schemeClr val="tx1"/>
          </a:solidFill>
          <a:latin typeface="+mn-lt"/>
        </a:defRPr>
      </a:lvl5pPr>
      <a:lvl6pPr marL="9343942" indent="-991093" algn="l" defTabSz="3959858" rtl="0" fontAlgn="base">
        <a:spcBef>
          <a:spcPct val="20000"/>
        </a:spcBef>
        <a:spcAft>
          <a:spcPct val="0"/>
        </a:spcAft>
        <a:buChar char="»"/>
        <a:defRPr sz="8600">
          <a:solidFill>
            <a:schemeClr val="tx1"/>
          </a:solidFill>
          <a:latin typeface="+mn-lt"/>
        </a:defRPr>
      </a:lvl6pPr>
      <a:lvl7pPr marL="9777075" indent="-991093" algn="l" defTabSz="3959858" rtl="0" fontAlgn="base">
        <a:spcBef>
          <a:spcPct val="20000"/>
        </a:spcBef>
        <a:spcAft>
          <a:spcPct val="0"/>
        </a:spcAft>
        <a:buChar char="»"/>
        <a:defRPr sz="8600">
          <a:solidFill>
            <a:schemeClr val="tx1"/>
          </a:solidFill>
          <a:latin typeface="+mn-lt"/>
        </a:defRPr>
      </a:lvl7pPr>
      <a:lvl8pPr marL="10210208" indent="-991093" algn="l" defTabSz="3959858" rtl="0" fontAlgn="base">
        <a:spcBef>
          <a:spcPct val="20000"/>
        </a:spcBef>
        <a:spcAft>
          <a:spcPct val="0"/>
        </a:spcAft>
        <a:buChar char="»"/>
        <a:defRPr sz="8600">
          <a:solidFill>
            <a:schemeClr val="tx1"/>
          </a:solidFill>
          <a:latin typeface="+mn-lt"/>
        </a:defRPr>
      </a:lvl8pPr>
      <a:lvl9pPr marL="10643342" indent="-991093" algn="l" defTabSz="3959858" rtl="0" fontAlgn="base">
        <a:spcBef>
          <a:spcPct val="20000"/>
        </a:spcBef>
        <a:spcAft>
          <a:spcPct val="0"/>
        </a:spcAft>
        <a:buChar char="»"/>
        <a:defRPr sz="8600">
          <a:solidFill>
            <a:schemeClr val="tx1"/>
          </a:solidFill>
          <a:latin typeface="+mn-lt"/>
        </a:defRPr>
      </a:lvl9pPr>
    </p:bodyStyle>
    <p:otherStyle>
      <a:defPPr>
        <a:defRPr lang="en-US"/>
      </a:defPPr>
      <a:lvl1pPr marL="0" algn="l" defTabSz="866266" rtl="0" eaLnBrk="1" latinLnBrk="0" hangingPunct="1">
        <a:defRPr sz="1700" kern="1200">
          <a:solidFill>
            <a:schemeClr val="tx1"/>
          </a:solidFill>
          <a:latin typeface="+mn-lt"/>
          <a:ea typeface="+mn-ea"/>
          <a:cs typeface="+mn-cs"/>
        </a:defRPr>
      </a:lvl1pPr>
      <a:lvl2pPr marL="433133" algn="l" defTabSz="866266" rtl="0" eaLnBrk="1" latinLnBrk="0" hangingPunct="1">
        <a:defRPr sz="1700" kern="1200">
          <a:solidFill>
            <a:schemeClr val="tx1"/>
          </a:solidFill>
          <a:latin typeface="+mn-lt"/>
          <a:ea typeface="+mn-ea"/>
          <a:cs typeface="+mn-cs"/>
        </a:defRPr>
      </a:lvl2pPr>
      <a:lvl3pPr marL="866266" algn="l" defTabSz="866266" rtl="0" eaLnBrk="1" latinLnBrk="0" hangingPunct="1">
        <a:defRPr sz="1700" kern="1200">
          <a:solidFill>
            <a:schemeClr val="tx1"/>
          </a:solidFill>
          <a:latin typeface="+mn-lt"/>
          <a:ea typeface="+mn-ea"/>
          <a:cs typeface="+mn-cs"/>
        </a:defRPr>
      </a:lvl3pPr>
      <a:lvl4pPr marL="1299399" algn="l" defTabSz="866266" rtl="0" eaLnBrk="1" latinLnBrk="0" hangingPunct="1">
        <a:defRPr sz="1700" kern="1200">
          <a:solidFill>
            <a:schemeClr val="tx1"/>
          </a:solidFill>
          <a:latin typeface="+mn-lt"/>
          <a:ea typeface="+mn-ea"/>
          <a:cs typeface="+mn-cs"/>
        </a:defRPr>
      </a:lvl4pPr>
      <a:lvl5pPr marL="1732532" algn="l" defTabSz="866266" rtl="0" eaLnBrk="1" latinLnBrk="0" hangingPunct="1">
        <a:defRPr sz="1700" kern="1200">
          <a:solidFill>
            <a:schemeClr val="tx1"/>
          </a:solidFill>
          <a:latin typeface="+mn-lt"/>
          <a:ea typeface="+mn-ea"/>
          <a:cs typeface="+mn-cs"/>
        </a:defRPr>
      </a:lvl5pPr>
      <a:lvl6pPr marL="2165665" algn="l" defTabSz="866266" rtl="0" eaLnBrk="1" latinLnBrk="0" hangingPunct="1">
        <a:defRPr sz="1700" kern="1200">
          <a:solidFill>
            <a:schemeClr val="tx1"/>
          </a:solidFill>
          <a:latin typeface="+mn-lt"/>
          <a:ea typeface="+mn-ea"/>
          <a:cs typeface="+mn-cs"/>
        </a:defRPr>
      </a:lvl6pPr>
      <a:lvl7pPr marL="2598798" algn="l" defTabSz="866266" rtl="0" eaLnBrk="1" latinLnBrk="0" hangingPunct="1">
        <a:defRPr sz="1700" kern="1200">
          <a:solidFill>
            <a:schemeClr val="tx1"/>
          </a:solidFill>
          <a:latin typeface="+mn-lt"/>
          <a:ea typeface="+mn-ea"/>
          <a:cs typeface="+mn-cs"/>
        </a:defRPr>
      </a:lvl7pPr>
      <a:lvl8pPr marL="3031931" algn="l" defTabSz="866266" rtl="0" eaLnBrk="1" latinLnBrk="0" hangingPunct="1">
        <a:defRPr sz="1700" kern="1200">
          <a:solidFill>
            <a:schemeClr val="tx1"/>
          </a:solidFill>
          <a:latin typeface="+mn-lt"/>
          <a:ea typeface="+mn-ea"/>
          <a:cs typeface="+mn-cs"/>
        </a:defRPr>
      </a:lvl8pPr>
      <a:lvl9pPr marL="3465064" algn="l" defTabSz="866266"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9.jpeg"/><Relationship Id="rId12" Type="http://schemas.openxmlformats.org/officeDocument/2006/relationships/hyperlink" Target="http://www.nature.com/nature/journal/v496/n7445/full/nature12027.html"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7.tiff"/><Relationship Id="rId10" Type="http://schemas.openxmlformats.org/officeDocument/2006/relationships/image" Target="../media/image8.t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 y="509731"/>
            <a:ext cx="32887920" cy="32484869"/>
            <a:chOff x="-152400" y="509731"/>
            <a:chExt cx="32887920" cy="32484869"/>
          </a:xfrm>
        </p:grpSpPr>
        <p:sp>
          <p:nvSpPr>
            <p:cNvPr id="60" name="Text Box 5"/>
            <p:cNvSpPr txBox="1">
              <a:spLocks noChangeArrowheads="1"/>
            </p:cNvSpPr>
            <p:nvPr/>
          </p:nvSpPr>
          <p:spPr bwMode="auto">
            <a:xfrm>
              <a:off x="0" y="842052"/>
              <a:ext cx="32522433" cy="3425148"/>
            </a:xfrm>
            <a:prstGeom prst="rect">
              <a:avLst/>
            </a:prstGeom>
            <a:noFill/>
            <a:ln w="9525">
              <a:noFill/>
              <a:miter lim="800000"/>
              <a:headEnd/>
              <a:tailEnd/>
            </a:ln>
            <a:effectLst/>
          </p:spPr>
          <p:txBody>
            <a:bodyPr wrap="square" lIns="75798" tIns="37899" rIns="75798" bIns="37899">
              <a:spAutoFit/>
              <a:scene3d>
                <a:camera prst="orthographicFront"/>
                <a:lightRig rig="threePt" dir="t"/>
              </a:scene3d>
              <a:sp3d extrusionH="57150">
                <a:bevelT w="57150" h="38100" prst="artDeco"/>
              </a:sp3d>
            </a:bodyPr>
            <a:lstStyle/>
            <a:p>
              <a:pPr algn="ctr" defTabSz="757982" eaLnBrk="0" hangingPunct="0"/>
              <a:r>
                <a:rPr lang="en-US" sz="5800" b="1" cap="all" dirty="0"/>
                <a:t>Sequence and analysis of the African coelacanth: </a:t>
              </a:r>
            </a:p>
            <a:p>
              <a:pPr algn="ctr" defTabSz="757982" eaLnBrk="0" hangingPunct="0"/>
              <a:r>
                <a:rPr lang="en-US" sz="5800" b="1" cap="all" dirty="0"/>
                <a:t>insights into evolutionary novelties of the </a:t>
              </a:r>
              <a:r>
                <a:rPr lang="en-US" sz="5800" b="1" cap="all" dirty="0" err="1"/>
                <a:t>tetrapods</a:t>
              </a:r>
              <a:endParaRPr lang="en-US" sz="5800" b="1" cap="all" dirty="0"/>
            </a:p>
            <a:p>
              <a:pPr algn="ctr" defTabSz="757982" eaLnBrk="0" hangingPunct="0"/>
              <a:endParaRPr lang="en-US" sz="6800" dirty="0"/>
            </a:p>
            <a:p>
              <a:r>
                <a:rPr lang="en-US" sz="3400" dirty="0"/>
                <a:t> </a:t>
              </a:r>
              <a:endParaRPr lang="en-US" sz="2200" b="1" dirty="0"/>
            </a:p>
          </p:txBody>
        </p:sp>
        <p:pic>
          <p:nvPicPr>
            <p:cNvPr id="63" name="Picture 6" descr="NSFlogo"/>
            <p:cNvPicPr>
              <a:picLocks noChangeAspect="1" noChangeArrowheads="1"/>
            </p:cNvPicPr>
            <p:nvPr/>
          </p:nvPicPr>
          <p:blipFill>
            <a:blip r:embed="rId3"/>
            <a:srcRect/>
            <a:stretch>
              <a:fillRect/>
            </a:stretch>
          </p:blipFill>
          <p:spPr bwMode="auto">
            <a:xfrm>
              <a:off x="27889200" y="509731"/>
              <a:ext cx="1676400" cy="1489262"/>
            </a:xfrm>
            <a:prstGeom prst="rect">
              <a:avLst/>
            </a:prstGeom>
            <a:noFill/>
          </p:spPr>
        </p:pic>
        <p:pic>
          <p:nvPicPr>
            <p:cNvPr id="65" name="Picture 8" descr="logo_home"/>
            <p:cNvPicPr>
              <a:picLocks noChangeAspect="1" noChangeArrowheads="1"/>
            </p:cNvPicPr>
            <p:nvPr/>
          </p:nvPicPr>
          <p:blipFill>
            <a:blip r:embed="rId4"/>
            <a:srcRect/>
            <a:stretch>
              <a:fillRect/>
            </a:stretch>
          </p:blipFill>
          <p:spPr bwMode="auto">
            <a:xfrm>
              <a:off x="647700" y="533400"/>
              <a:ext cx="1943100" cy="926166"/>
            </a:xfrm>
            <a:prstGeom prst="rect">
              <a:avLst/>
            </a:prstGeom>
            <a:noFill/>
          </p:spPr>
        </p:pic>
        <p:pic>
          <p:nvPicPr>
            <p:cNvPr id="82" name="Picture 9" descr="logograd-364-40"/>
            <p:cNvPicPr>
              <a:picLocks noChangeAspect="1" noChangeArrowheads="1"/>
            </p:cNvPicPr>
            <p:nvPr/>
          </p:nvPicPr>
          <p:blipFill>
            <a:blip r:embed="rId5"/>
            <a:srcRect/>
            <a:stretch>
              <a:fillRect/>
            </a:stretch>
          </p:blipFill>
          <p:spPr bwMode="auto">
            <a:xfrm>
              <a:off x="382360" y="1566134"/>
              <a:ext cx="2970440" cy="403412"/>
            </a:xfrm>
            <a:prstGeom prst="rect">
              <a:avLst/>
            </a:prstGeom>
            <a:noFill/>
          </p:spPr>
        </p:pic>
        <p:sp>
          <p:nvSpPr>
            <p:cNvPr id="83" name="Rectangle 10"/>
            <p:cNvSpPr>
              <a:spLocks noChangeArrowheads="1"/>
            </p:cNvSpPr>
            <p:nvPr/>
          </p:nvSpPr>
          <p:spPr bwMode="auto">
            <a:xfrm>
              <a:off x="655320" y="7086600"/>
              <a:ext cx="31120080" cy="9463723"/>
            </a:xfrm>
            <a:prstGeom prst="rect">
              <a:avLst/>
            </a:prstGeom>
            <a:noFill/>
            <a:ln w="9525">
              <a:noFill/>
              <a:miter lim="800000"/>
              <a:headEnd/>
              <a:tailEnd/>
            </a:ln>
            <a:effectLst/>
          </p:spPr>
          <p:txBody>
            <a:bodyPr wrap="square" lIns="75798" tIns="37899" rIns="75798" bIns="37899" anchor="ctr">
              <a:spAutoFit/>
            </a:bodyPr>
            <a:lstStyle/>
            <a:p>
              <a:pPr algn="just">
                <a:spcAft>
                  <a:spcPts val="1800"/>
                </a:spcAft>
              </a:pPr>
              <a:r>
                <a:rPr lang="en-US" sz="3000" dirty="0"/>
                <a:t>It was a zoological sensation when a living specimen of the coelacanth was first discovered in 1938, as this lineage of lobe-finned fish was thought to have gone extinct nearly 70 million years ago. The modern coelacanth has numerous similarities in appearance to many of its ancient relatives and has sometimes been labeled a "living fossil." Sequencing the coelacanth genome has been a long-sought goal and a major logistical </a:t>
              </a:r>
              <a:r>
                <a:rPr lang="en-US" sz="3000" dirty="0" smtClean="0"/>
                <a:t>milestone. </a:t>
              </a:r>
              <a:r>
                <a:rPr lang="en-US" sz="3000" dirty="0"/>
                <a:t>Here we report the genome sequence of the African coelacanth,</a:t>
              </a:r>
              <a:r>
                <a:rPr lang="en-US" sz="3000" i="1" dirty="0"/>
                <a:t> </a:t>
              </a:r>
              <a:r>
                <a:rPr lang="en-US" sz="3000" i="1" dirty="0" err="1"/>
                <a:t>Latimeria</a:t>
              </a:r>
              <a:r>
                <a:rPr lang="en-US" sz="3000" i="1" dirty="0"/>
                <a:t> </a:t>
              </a:r>
              <a:r>
                <a:rPr lang="en-US" sz="3000" i="1" dirty="0" err="1"/>
                <a:t>chalumnae</a:t>
              </a:r>
              <a:r>
                <a:rPr lang="en-US" sz="3000" dirty="0"/>
                <a:t>. </a:t>
              </a:r>
              <a:r>
                <a:rPr lang="en-US" sz="3000" dirty="0" smtClean="0"/>
                <a:t>The </a:t>
              </a:r>
              <a:r>
                <a:rPr lang="en-US" sz="3000" dirty="0"/>
                <a:t>coelacanth is critical to study because it is one of only two living lobe-finned fish groups that represent deep and evolutionarily informative lineages with respect to the land vertebrates. The other is the lungfish, which has an enormous genome that currently makes it impractical to sequence. The lobe-finned fishes are genealogically placed in-between the ray-finned fishes (such as goldfish and guppies) and the </a:t>
              </a:r>
              <a:r>
                <a:rPr lang="en-US" sz="3000" dirty="0" err="1"/>
                <a:t>tetrapods</a:t>
              </a:r>
              <a:r>
                <a:rPr lang="en-US" sz="3000" dirty="0"/>
                <a:t> − the first four-limbed vertebrates and their descendants, including living and extinct amphibians, reptiles, birds and mammals. </a:t>
              </a:r>
              <a:r>
                <a:rPr lang="en-US" sz="3000" dirty="0" smtClean="0"/>
                <a:t>Major findings are summarized below.</a:t>
              </a:r>
            </a:p>
            <a:p>
              <a:pPr marL="457200" indent="-457200" algn="just">
                <a:spcAft>
                  <a:spcPts val="600"/>
                </a:spcAft>
                <a:buFont typeface="Arial"/>
                <a:buChar char="•"/>
              </a:pPr>
              <a:r>
                <a:rPr lang="en-US" sz="3000" dirty="0" smtClean="0"/>
                <a:t>The </a:t>
              </a:r>
              <a:r>
                <a:rPr lang="en-US" sz="3000" dirty="0"/>
                <a:t>coelacanth is undeniably a fish, however, phylogenetic analyses show that its genes are </a:t>
              </a:r>
              <a:r>
                <a:rPr lang="en-US" sz="3000" dirty="0" smtClean="0"/>
                <a:t>closer aligned to those </a:t>
              </a:r>
              <a:r>
                <a:rPr lang="en-US" sz="3000" dirty="0"/>
                <a:t>of </a:t>
              </a:r>
              <a:r>
                <a:rPr lang="en-US" sz="3000" dirty="0" err="1"/>
                <a:t>tetrapods</a:t>
              </a:r>
              <a:r>
                <a:rPr lang="en-US" sz="3000" dirty="0"/>
                <a:t> than of ray-finned </a:t>
              </a:r>
              <a:r>
                <a:rPr lang="en-US" sz="3000" dirty="0" smtClean="0"/>
                <a:t>fishes. Moreover, comprehensive </a:t>
              </a:r>
              <a:r>
                <a:rPr lang="en-US" sz="3000" dirty="0" err="1" smtClean="0"/>
                <a:t>phylogenomic</a:t>
              </a:r>
              <a:r>
                <a:rPr lang="en-US" sz="3000" dirty="0" smtClean="0"/>
                <a:t> analysis including </a:t>
              </a:r>
              <a:r>
                <a:rPr lang="en-US" sz="3000" dirty="0" err="1" smtClean="0"/>
                <a:t>transcriptome</a:t>
              </a:r>
              <a:r>
                <a:rPr lang="en-US" sz="3000" dirty="0" smtClean="0"/>
                <a:t> sequences from a lungfish, lend good support to the hypothesis that the lungfish and not the coelacanth is the closest extant group to the </a:t>
              </a:r>
              <a:r>
                <a:rPr lang="en-US" sz="3000" dirty="0" err="1" smtClean="0"/>
                <a:t>tetrapods</a:t>
              </a:r>
              <a:r>
                <a:rPr lang="en-US" sz="3000" dirty="0" smtClean="0"/>
                <a:t>.</a:t>
              </a:r>
            </a:p>
            <a:p>
              <a:pPr marL="457200" indent="-457200" algn="just">
                <a:spcAft>
                  <a:spcPts val="600"/>
                </a:spcAft>
                <a:buFont typeface="Arial"/>
                <a:buChar char="•"/>
              </a:pPr>
              <a:r>
                <a:rPr lang="en-US" sz="3000" dirty="0" smtClean="0"/>
                <a:t>The coelacanth exhibits significantly slower rates of molecular evolution in its protein coding sequences. While suggestive, we are still unclear whether this has any direct correlation with morphological evolution within the lineage.</a:t>
              </a:r>
              <a:r>
                <a:rPr lang="en-US" sz="3000" dirty="0"/>
                <a:t> </a:t>
              </a:r>
            </a:p>
            <a:p>
              <a:pPr marL="457200" indent="-457200" algn="just">
                <a:spcAft>
                  <a:spcPts val="600"/>
                </a:spcAft>
                <a:buFont typeface="Arial"/>
                <a:buChar char="•"/>
              </a:pPr>
              <a:r>
                <a:rPr lang="en-US" sz="3000" dirty="0" smtClean="0"/>
                <a:t>Inferences from surveys of transposable element composition and chromosomal rearrangements in the coelacanth genome are not consistent with the overtly slower rate of coding sequence evolution in coelacanth.</a:t>
              </a:r>
            </a:p>
            <a:p>
              <a:pPr marL="457200" indent="-457200" algn="just">
                <a:spcAft>
                  <a:spcPts val="600"/>
                </a:spcAft>
                <a:buFont typeface="Arial"/>
                <a:buChar char="•"/>
              </a:pPr>
              <a:r>
                <a:rPr lang="en-US" sz="3000" dirty="0" smtClean="0"/>
                <a:t>Analysis </a:t>
              </a:r>
              <a:r>
                <a:rPr lang="en-US" sz="3000" dirty="0"/>
                <a:t>of changes in the genome during vertebrate adaptation to land has implicated key genes that may have been involved in evolutionary transitions. These include those regulating immunity, nitrogen excretion and the development of fins, tail, ear, </a:t>
              </a:r>
              <a:r>
                <a:rPr lang="en-US" sz="3000" dirty="0" smtClean="0"/>
                <a:t>eye, placenta, </a:t>
              </a:r>
              <a:r>
                <a:rPr lang="en-US" sz="3000" dirty="0"/>
                <a:t>and brain as well as those involved in sensing of odorants. </a:t>
              </a:r>
            </a:p>
            <a:p>
              <a:pPr marL="457200" indent="-457200" algn="just">
                <a:spcAft>
                  <a:spcPts val="600"/>
                </a:spcAft>
                <a:buFont typeface="Arial"/>
                <a:buChar char="•"/>
              </a:pPr>
              <a:r>
                <a:rPr lang="en-US" sz="3000" dirty="0" smtClean="0"/>
                <a:t>The coelacanth genome has maintained many features that existed during the early divergence from </a:t>
              </a:r>
              <a:r>
                <a:rPr lang="en-US" sz="3000" dirty="0" err="1" smtClean="0"/>
                <a:t>tetrapods</a:t>
              </a:r>
              <a:r>
                <a:rPr lang="en-US" sz="3000" dirty="0" smtClean="0"/>
                <a:t> (400 million years ago) and will serve as a blueprint for better understanding how vertebrates were able to adapt to life on land.  This is especially true when empirical experiments can be carried out using surrogate assay systems.   </a:t>
              </a:r>
            </a:p>
            <a:p>
              <a:pPr algn="just"/>
              <a:endParaRPr lang="en-US" sz="3000" dirty="0"/>
            </a:p>
          </p:txBody>
        </p:sp>
        <p:sp>
          <p:nvSpPr>
            <p:cNvPr id="99" name="Text Box 11"/>
            <p:cNvSpPr txBox="1">
              <a:spLocks noChangeArrowheads="1"/>
            </p:cNvSpPr>
            <p:nvPr/>
          </p:nvSpPr>
          <p:spPr bwMode="auto">
            <a:xfrm>
              <a:off x="-152400" y="6400800"/>
              <a:ext cx="4572000" cy="753647"/>
            </a:xfrm>
            <a:prstGeom prst="rect">
              <a:avLst/>
            </a:prstGeom>
            <a:noFill/>
            <a:ln w="9525">
              <a:noFill/>
              <a:miter lim="800000"/>
              <a:headEnd/>
              <a:tailEnd/>
            </a:ln>
            <a:effectLst/>
          </p:spPr>
          <p:txBody>
            <a:bodyPr lIns="75798" tIns="37899" rIns="75798" bIns="37899">
              <a:spAutoFit/>
              <a:scene3d>
                <a:camera prst="orthographicFront"/>
                <a:lightRig rig="threePt" dir="t"/>
              </a:scene3d>
              <a:sp3d extrusionH="57150">
                <a:bevelT w="57150" h="38100" prst="artDeco"/>
              </a:sp3d>
            </a:bodyPr>
            <a:lstStyle/>
            <a:p>
              <a:pPr algn="ctr" defTabSz="757982" eaLnBrk="0" hangingPunct="0">
                <a:spcBef>
                  <a:spcPct val="50000"/>
                </a:spcBef>
              </a:pPr>
              <a:r>
                <a:rPr lang="en-US" sz="4400" b="1" dirty="0" smtClean="0"/>
                <a:t>Synopsis</a:t>
              </a:r>
              <a:endParaRPr lang="en-US" sz="4400" b="1" dirty="0"/>
            </a:p>
          </p:txBody>
        </p:sp>
        <p:pic>
          <p:nvPicPr>
            <p:cNvPr id="106" name="Picture 21" descr="banner_nigms"/>
            <p:cNvPicPr>
              <a:picLocks noChangeAspect="1" noChangeArrowheads="1"/>
            </p:cNvPicPr>
            <p:nvPr/>
          </p:nvPicPr>
          <p:blipFill>
            <a:blip r:embed="rId6"/>
            <a:srcRect/>
            <a:stretch>
              <a:fillRect/>
            </a:stretch>
          </p:blipFill>
          <p:spPr bwMode="auto">
            <a:xfrm>
              <a:off x="29565600" y="914400"/>
              <a:ext cx="2939145" cy="679926"/>
            </a:xfrm>
            <a:prstGeom prst="rect">
              <a:avLst/>
            </a:prstGeom>
            <a:noFill/>
          </p:spPr>
        </p:pic>
        <p:pic>
          <p:nvPicPr>
            <p:cNvPr id="107" name="Picture 23" descr="NHGRI"/>
            <p:cNvPicPr>
              <a:picLocks noChangeAspect="1" noChangeArrowheads="1"/>
            </p:cNvPicPr>
            <p:nvPr/>
          </p:nvPicPr>
          <p:blipFill>
            <a:blip r:embed="rId7"/>
            <a:srcRect/>
            <a:stretch>
              <a:fillRect/>
            </a:stretch>
          </p:blipFill>
          <p:spPr bwMode="auto">
            <a:xfrm>
              <a:off x="29408571" y="1767840"/>
              <a:ext cx="3326949" cy="677612"/>
            </a:xfrm>
            <a:prstGeom prst="rect">
              <a:avLst/>
            </a:prstGeom>
            <a:noFill/>
          </p:spPr>
        </p:pic>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863" y="2232091"/>
              <a:ext cx="1850262" cy="5111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6" name="Rectangle 10"/>
            <p:cNvSpPr>
              <a:spLocks noChangeArrowheads="1"/>
            </p:cNvSpPr>
            <p:nvPr/>
          </p:nvSpPr>
          <p:spPr bwMode="auto">
            <a:xfrm>
              <a:off x="960120" y="3200400"/>
              <a:ext cx="31120080" cy="3539025"/>
            </a:xfrm>
            <a:prstGeom prst="rect">
              <a:avLst/>
            </a:prstGeom>
            <a:noFill/>
            <a:ln w="9525">
              <a:noFill/>
              <a:miter lim="800000"/>
              <a:headEnd/>
              <a:tailEnd/>
            </a:ln>
            <a:effectLst/>
          </p:spPr>
          <p:txBody>
            <a:bodyPr wrap="square" lIns="75798" tIns="37899" rIns="75798" bIns="37899" anchor="ctr">
              <a:spAutoFit/>
            </a:bodyPr>
            <a:lstStyle/>
            <a:p>
              <a:pPr algn="just"/>
              <a:r>
                <a:rPr lang="en-US" sz="2500" u="sng" dirty="0" smtClean="0"/>
                <a:t>Chris </a:t>
              </a:r>
              <a:r>
                <a:rPr lang="en-US" sz="2500" u="sng" dirty="0"/>
                <a:t>T. Amemiya</a:t>
              </a:r>
              <a:r>
                <a:rPr lang="en-US" sz="2500" dirty="0"/>
                <a:t>*</a:t>
              </a:r>
              <a:r>
                <a:rPr lang="en-US" sz="2500" baseline="30000" dirty="0"/>
                <a:t>1,2</a:t>
              </a:r>
              <a:r>
                <a:rPr lang="en-US" sz="2500" dirty="0"/>
                <a:t>, Jessica </a:t>
              </a:r>
              <a:r>
                <a:rPr lang="en-US" sz="2500" dirty="0" err="1"/>
                <a:t>Alföldi</a:t>
              </a:r>
              <a:r>
                <a:rPr lang="en-US" sz="2500" dirty="0"/>
                <a:t>*</a:t>
              </a:r>
              <a:r>
                <a:rPr lang="en-US" sz="2500" baseline="30000" dirty="0"/>
                <a:t>3</a:t>
              </a:r>
              <a:r>
                <a:rPr lang="en-US" sz="2500" dirty="0"/>
                <a:t>, Alison P. Lee</a:t>
              </a:r>
              <a:r>
                <a:rPr lang="en-US" sz="2500" baseline="30000" dirty="0"/>
                <a:t>4</a:t>
              </a:r>
              <a:r>
                <a:rPr lang="en-US" sz="2500" dirty="0"/>
                <a:t>, </a:t>
              </a:r>
              <a:r>
                <a:rPr lang="en-US" sz="2500" dirty="0" err="1"/>
                <a:t>Shaohua</a:t>
              </a:r>
              <a:r>
                <a:rPr lang="en-US" sz="2500" dirty="0"/>
                <a:t> Fan</a:t>
              </a:r>
              <a:r>
                <a:rPr lang="en-US" sz="2500" baseline="30000" dirty="0"/>
                <a:t>5</a:t>
              </a:r>
              <a:r>
                <a:rPr lang="en-US" sz="2500" dirty="0"/>
                <a:t>, </a:t>
              </a:r>
              <a:r>
                <a:rPr lang="en-US" sz="2500" dirty="0" err="1"/>
                <a:t>Hervé</a:t>
              </a:r>
              <a:r>
                <a:rPr lang="en-US" sz="2500" dirty="0"/>
                <a:t> Philippe</a:t>
              </a:r>
              <a:r>
                <a:rPr lang="en-US" sz="2500" baseline="30000" dirty="0"/>
                <a:t>6</a:t>
              </a:r>
              <a:r>
                <a:rPr lang="en-US" sz="2500" dirty="0"/>
                <a:t>, Iain MacCallum</a:t>
              </a:r>
              <a:r>
                <a:rPr lang="en-US" sz="2500" baseline="30000" dirty="0"/>
                <a:t>3</a:t>
              </a:r>
              <a:r>
                <a:rPr lang="en-US" sz="2500" dirty="0"/>
                <a:t>, Ingo Braasch</a:t>
              </a:r>
              <a:r>
                <a:rPr lang="en-US" sz="2500" baseline="30000" dirty="0"/>
                <a:t>7</a:t>
              </a:r>
              <a:r>
                <a:rPr lang="en-US" sz="2500" dirty="0"/>
                <a:t>, </a:t>
              </a:r>
              <a:r>
                <a:rPr lang="en-US" sz="2500" dirty="0" err="1"/>
                <a:t>Tereza</a:t>
              </a:r>
              <a:r>
                <a:rPr lang="en-US" sz="2500" dirty="0"/>
                <a:t> Manousaki</a:t>
              </a:r>
              <a:r>
                <a:rPr lang="en-US" sz="2500" baseline="30000" dirty="0"/>
                <a:t>5,8</a:t>
              </a:r>
              <a:r>
                <a:rPr lang="en-US" sz="2500" dirty="0"/>
                <a:t>, Igor Schneider</a:t>
              </a:r>
              <a:r>
                <a:rPr lang="en-US" sz="2500" baseline="30000" dirty="0"/>
                <a:t>9</a:t>
              </a:r>
              <a:r>
                <a:rPr lang="en-US" sz="2500" dirty="0"/>
                <a:t>, Nicolas Rohner</a:t>
              </a:r>
              <a:r>
                <a:rPr lang="en-US" sz="2500" baseline="30000" dirty="0"/>
                <a:t>10</a:t>
              </a:r>
              <a:r>
                <a:rPr lang="en-US" sz="2500" dirty="0"/>
                <a:t>, Chris Organ</a:t>
              </a:r>
              <a:r>
                <a:rPr lang="en-US" sz="2500" baseline="30000" dirty="0"/>
                <a:t>11</a:t>
              </a:r>
              <a:r>
                <a:rPr lang="en-US" sz="2500" dirty="0"/>
                <a:t>, </a:t>
              </a:r>
              <a:r>
                <a:rPr lang="en-US" sz="2500" dirty="0" err="1"/>
                <a:t>Domitille</a:t>
              </a:r>
              <a:r>
                <a:rPr lang="en-US" sz="2500" dirty="0"/>
                <a:t> Chalopin</a:t>
              </a:r>
              <a:r>
                <a:rPr lang="en-US" sz="2500" baseline="30000" dirty="0"/>
                <a:t>12</a:t>
              </a:r>
              <a:r>
                <a:rPr lang="en-US" sz="2500" dirty="0"/>
                <a:t>, </a:t>
              </a:r>
              <a:r>
                <a:rPr lang="en-US" sz="2500" dirty="0" err="1"/>
                <a:t>Jeramiah</a:t>
              </a:r>
              <a:r>
                <a:rPr lang="en-US" sz="2500" dirty="0"/>
                <a:t> J. Smith</a:t>
              </a:r>
              <a:r>
                <a:rPr lang="en-US" sz="2500" baseline="30000" dirty="0"/>
                <a:t>13</a:t>
              </a:r>
              <a:r>
                <a:rPr lang="en-US" sz="2500" dirty="0"/>
                <a:t>, Mark Robinson</a:t>
              </a:r>
              <a:r>
                <a:rPr lang="en-US" sz="2500" baseline="30000" dirty="0"/>
                <a:t>1</a:t>
              </a:r>
              <a:r>
                <a:rPr lang="en-US" sz="2500" dirty="0"/>
                <a:t>, Rosemary A. Dorrington</a:t>
              </a:r>
              <a:r>
                <a:rPr lang="en-US" sz="2500" baseline="30000" dirty="0"/>
                <a:t>14</a:t>
              </a:r>
              <a:r>
                <a:rPr lang="en-US" sz="2500" dirty="0"/>
                <a:t>, Marco Gerdol</a:t>
              </a:r>
              <a:r>
                <a:rPr lang="en-US" sz="2500" baseline="30000" dirty="0"/>
                <a:t>15</a:t>
              </a:r>
              <a:r>
                <a:rPr lang="en-US" sz="2500" dirty="0"/>
                <a:t>, </a:t>
              </a:r>
              <a:r>
                <a:rPr lang="en-US" sz="2500" dirty="0" err="1"/>
                <a:t>Bronwen</a:t>
              </a:r>
              <a:r>
                <a:rPr lang="en-US" sz="2500" dirty="0"/>
                <a:t> Aken</a:t>
              </a:r>
              <a:r>
                <a:rPr lang="en-US" sz="2500" baseline="30000" dirty="0"/>
                <a:t>16</a:t>
              </a:r>
              <a:r>
                <a:rPr lang="en-US" sz="2500" dirty="0"/>
                <a:t>, Maria </a:t>
              </a:r>
              <a:r>
                <a:rPr lang="en-US" sz="2500" dirty="0" err="1"/>
                <a:t>Assunta</a:t>
              </a:r>
              <a:r>
                <a:rPr lang="en-US" sz="2500" dirty="0"/>
                <a:t> Biscotti</a:t>
              </a:r>
              <a:r>
                <a:rPr lang="en-US" sz="2500" baseline="30000" dirty="0"/>
                <a:t>17</a:t>
              </a:r>
              <a:r>
                <a:rPr lang="en-US" sz="2500" dirty="0"/>
                <a:t>, Marco Barucca</a:t>
              </a:r>
              <a:r>
                <a:rPr lang="en-US" sz="2500" baseline="30000" dirty="0"/>
                <a:t>17</a:t>
              </a:r>
              <a:r>
                <a:rPr lang="en-US" sz="2500" dirty="0"/>
                <a:t>, Denis Baurain</a:t>
              </a:r>
              <a:r>
                <a:rPr lang="en-US" sz="2500" baseline="30000" dirty="0"/>
                <a:t>18</a:t>
              </a:r>
              <a:r>
                <a:rPr lang="en-US" sz="2500" dirty="0"/>
                <a:t>, Aaron M. Berlin</a:t>
              </a:r>
              <a:r>
                <a:rPr lang="en-US" sz="2500" baseline="30000" dirty="0"/>
                <a:t>3</a:t>
              </a:r>
              <a:r>
                <a:rPr lang="en-US" sz="2500" dirty="0"/>
                <a:t>, Gregory L. Blatch</a:t>
              </a:r>
              <a:r>
                <a:rPr lang="en-US" sz="2500" baseline="30000" dirty="0"/>
                <a:t>19</a:t>
              </a:r>
              <a:r>
                <a:rPr lang="en-US" sz="2500" dirty="0"/>
                <a:t>, Francesco Buonocore</a:t>
              </a:r>
              <a:r>
                <a:rPr lang="en-US" sz="2500" baseline="30000" dirty="0"/>
                <a:t>20</a:t>
              </a:r>
              <a:r>
                <a:rPr lang="en-US" sz="2500" dirty="0"/>
                <a:t>, Thorsten Burmester</a:t>
              </a:r>
              <a:r>
                <a:rPr lang="en-US" sz="2500" baseline="30000" dirty="0"/>
                <a:t>21</a:t>
              </a:r>
              <a:r>
                <a:rPr lang="en-US" sz="2500" dirty="0"/>
                <a:t>, Michael S. Campbell</a:t>
              </a:r>
              <a:r>
                <a:rPr lang="en-US" sz="2500" baseline="30000" dirty="0"/>
                <a:t>22</a:t>
              </a:r>
              <a:r>
                <a:rPr lang="en-US" sz="2500" dirty="0"/>
                <a:t>, Adriana Canapa</a:t>
              </a:r>
              <a:r>
                <a:rPr lang="en-US" sz="2500" baseline="30000" dirty="0"/>
                <a:t>17</a:t>
              </a:r>
              <a:r>
                <a:rPr lang="en-US" sz="2500" dirty="0"/>
                <a:t>, John P. Cannon</a:t>
              </a:r>
              <a:r>
                <a:rPr lang="en-US" sz="2500" baseline="30000" dirty="0"/>
                <a:t>23</a:t>
              </a:r>
              <a:r>
                <a:rPr lang="en-US" sz="2500" dirty="0"/>
                <a:t>, Alan Christoffels</a:t>
              </a:r>
              <a:r>
                <a:rPr lang="en-US" sz="2500" baseline="30000" dirty="0"/>
                <a:t>24</a:t>
              </a:r>
              <a:r>
                <a:rPr lang="en-US" sz="2500" dirty="0"/>
                <a:t>, </a:t>
              </a:r>
              <a:r>
                <a:rPr lang="en-US" sz="2500" dirty="0" err="1"/>
                <a:t>Gianluca</a:t>
              </a:r>
              <a:r>
                <a:rPr lang="en-US" sz="2500" dirty="0"/>
                <a:t> De Moro</a:t>
              </a:r>
              <a:r>
                <a:rPr lang="en-US" sz="2500" baseline="30000" dirty="0"/>
                <a:t>15</a:t>
              </a:r>
              <a:r>
                <a:rPr lang="en-US" sz="2500" dirty="0"/>
                <a:t>, Adrienne L. Edkins</a:t>
              </a:r>
              <a:r>
                <a:rPr lang="en-US" sz="2500" baseline="30000" dirty="0"/>
                <a:t>14</a:t>
              </a:r>
              <a:r>
                <a:rPr lang="en-US" sz="2500" dirty="0"/>
                <a:t>, Lin Fan</a:t>
              </a:r>
              <a:r>
                <a:rPr lang="en-US" sz="2500" baseline="30000" dirty="0"/>
                <a:t>3</a:t>
              </a:r>
              <a:r>
                <a:rPr lang="en-US" sz="2500" dirty="0"/>
                <a:t>, Anna Maria Fausto</a:t>
              </a:r>
              <a:r>
                <a:rPr lang="en-US" sz="2500" baseline="30000" dirty="0"/>
                <a:t>20</a:t>
              </a:r>
              <a:r>
                <a:rPr lang="en-US" sz="2500" dirty="0"/>
                <a:t>, Nathalie Feiner</a:t>
              </a:r>
              <a:r>
                <a:rPr lang="en-US" sz="2500" baseline="30000" dirty="0"/>
                <a:t>5,25</a:t>
              </a:r>
              <a:r>
                <a:rPr lang="en-US" sz="2500" dirty="0"/>
                <a:t>, Mariko Forconi</a:t>
              </a:r>
              <a:r>
                <a:rPr lang="en-US" sz="2500" baseline="30000" dirty="0"/>
                <a:t>17</a:t>
              </a:r>
              <a:r>
                <a:rPr lang="en-US" sz="2500" dirty="0"/>
                <a:t>, </a:t>
              </a:r>
              <a:r>
                <a:rPr lang="en-US" sz="2500" dirty="0" err="1"/>
                <a:t>Junaid</a:t>
              </a:r>
              <a:r>
                <a:rPr lang="en-US" sz="2500" dirty="0"/>
                <a:t> Gamieldien</a:t>
              </a:r>
              <a:r>
                <a:rPr lang="en-US" sz="2500" baseline="30000" dirty="0"/>
                <a:t>24</a:t>
              </a:r>
              <a:r>
                <a:rPr lang="en-US" sz="2500" dirty="0"/>
                <a:t>, </a:t>
              </a:r>
              <a:r>
                <a:rPr lang="en-US" sz="2500" dirty="0" err="1"/>
                <a:t>Sante</a:t>
              </a:r>
              <a:r>
                <a:rPr lang="en-US" sz="2500" dirty="0"/>
                <a:t> Gnerre</a:t>
              </a:r>
              <a:r>
                <a:rPr lang="en-US" sz="2500" baseline="30000" dirty="0"/>
                <a:t>3</a:t>
              </a:r>
              <a:r>
                <a:rPr lang="en-US" sz="2500" dirty="0"/>
                <a:t>, Andy Gnirke</a:t>
              </a:r>
              <a:r>
                <a:rPr lang="en-US" sz="2500" baseline="30000" dirty="0"/>
                <a:t>3</a:t>
              </a:r>
              <a:r>
                <a:rPr lang="en-US" sz="2500" dirty="0"/>
                <a:t>, Jared V. Goldstone</a:t>
              </a:r>
              <a:r>
                <a:rPr lang="en-US" sz="2500" baseline="30000" dirty="0"/>
                <a:t>26</a:t>
              </a:r>
              <a:r>
                <a:rPr lang="en-US" sz="2500" dirty="0"/>
                <a:t>, </a:t>
              </a:r>
              <a:r>
                <a:rPr lang="en-US" sz="2500" dirty="0" err="1"/>
                <a:t>Wilfried</a:t>
              </a:r>
              <a:r>
                <a:rPr lang="en-US" sz="2500" dirty="0"/>
                <a:t> Haerty</a:t>
              </a:r>
              <a:r>
                <a:rPr lang="en-US" sz="2500" baseline="30000" dirty="0"/>
                <a:t>27</a:t>
              </a:r>
              <a:r>
                <a:rPr lang="en-US" sz="2500" dirty="0"/>
                <a:t>, Mark E. Hahn</a:t>
              </a:r>
              <a:r>
                <a:rPr lang="en-US" sz="2500" baseline="30000" dirty="0"/>
                <a:t>26</a:t>
              </a:r>
              <a:r>
                <a:rPr lang="en-US" sz="2500" dirty="0"/>
                <a:t>, </a:t>
              </a:r>
              <a:r>
                <a:rPr lang="en-US" sz="2500" dirty="0" err="1"/>
                <a:t>Uljana</a:t>
              </a:r>
              <a:r>
                <a:rPr lang="en-US" sz="2500" dirty="0"/>
                <a:t> Hesse</a:t>
              </a:r>
              <a:r>
                <a:rPr lang="en-US" sz="2500" baseline="30000" dirty="0"/>
                <a:t>24</a:t>
              </a:r>
              <a:r>
                <a:rPr lang="en-US" sz="2500" dirty="0"/>
                <a:t>, Steve Hoffmann</a:t>
              </a:r>
              <a:r>
                <a:rPr lang="en-US" sz="2500" baseline="30000" dirty="0"/>
                <a:t>28</a:t>
              </a:r>
              <a:r>
                <a:rPr lang="en-US" sz="2500" dirty="0"/>
                <a:t>, Jeremy Johnson</a:t>
              </a:r>
              <a:r>
                <a:rPr lang="en-US" sz="2500" baseline="30000" dirty="0"/>
                <a:t>3</a:t>
              </a:r>
              <a:r>
                <a:rPr lang="en-US" sz="2500" dirty="0"/>
                <a:t>, </a:t>
              </a:r>
              <a:r>
                <a:rPr lang="en-US" sz="2500" dirty="0" err="1"/>
                <a:t>Sibel</a:t>
              </a:r>
              <a:r>
                <a:rPr lang="en-US" sz="2500" dirty="0"/>
                <a:t> I. Karchner</a:t>
              </a:r>
              <a:r>
                <a:rPr lang="en-US" sz="2500" baseline="30000" dirty="0"/>
                <a:t>26</a:t>
              </a:r>
              <a:r>
                <a:rPr lang="en-US" sz="2500" dirty="0"/>
                <a:t>, </a:t>
              </a:r>
              <a:r>
                <a:rPr lang="en-US" sz="2500" dirty="0" err="1"/>
                <a:t>Shigehiru</a:t>
              </a:r>
              <a:r>
                <a:rPr lang="en-US" sz="2500" dirty="0"/>
                <a:t> Kuraku</a:t>
              </a:r>
              <a:r>
                <a:rPr lang="en-US" sz="2500" baseline="30000" dirty="0"/>
                <a:t>5,**</a:t>
              </a:r>
              <a:r>
                <a:rPr lang="en-US" sz="2500" dirty="0"/>
                <a:t>, Marcia Lara</a:t>
              </a:r>
              <a:r>
                <a:rPr lang="en-US" sz="2500" baseline="30000" dirty="0"/>
                <a:t>3</a:t>
              </a:r>
              <a:r>
                <a:rPr lang="en-US" sz="2500" dirty="0"/>
                <a:t>, Joshua Z. Levin</a:t>
              </a:r>
              <a:r>
                <a:rPr lang="en-US" sz="2500" baseline="30000" dirty="0"/>
                <a:t>3</a:t>
              </a:r>
              <a:r>
                <a:rPr lang="en-US" sz="2500" dirty="0"/>
                <a:t>, Gary W. Litman</a:t>
              </a:r>
              <a:r>
                <a:rPr lang="en-US" sz="2500" baseline="30000" dirty="0"/>
                <a:t>23</a:t>
              </a:r>
              <a:r>
                <a:rPr lang="en-US" sz="2500" dirty="0"/>
                <a:t>, Evan Mauceli</a:t>
              </a:r>
              <a:r>
                <a:rPr lang="en-US" sz="2500" baseline="30000" dirty="0"/>
                <a:t>3,***</a:t>
              </a:r>
              <a:r>
                <a:rPr lang="en-US" sz="2500" dirty="0"/>
                <a:t>, Tsutomu Miyake</a:t>
              </a:r>
              <a:r>
                <a:rPr lang="en-US" sz="2500" baseline="30000" dirty="0"/>
                <a:t>29</a:t>
              </a:r>
              <a:r>
                <a:rPr lang="en-US" sz="2500" dirty="0"/>
                <a:t>, M. Gail Mueller</a:t>
              </a:r>
              <a:r>
                <a:rPr lang="en-US" sz="2500" baseline="30000" dirty="0"/>
                <a:t>30</a:t>
              </a:r>
              <a:r>
                <a:rPr lang="en-US" sz="2500" dirty="0"/>
                <a:t>, David R. Nelson</a:t>
              </a:r>
              <a:r>
                <a:rPr lang="en-US" sz="2500" baseline="30000" dirty="0"/>
                <a:t>31</a:t>
              </a:r>
              <a:r>
                <a:rPr lang="en-US" sz="2500" dirty="0"/>
                <a:t>, Anne Nitsche</a:t>
              </a:r>
              <a:r>
                <a:rPr lang="en-US" sz="2500" baseline="30000" dirty="0"/>
                <a:t>32</a:t>
              </a:r>
              <a:r>
                <a:rPr lang="en-US" sz="2500" dirty="0"/>
                <a:t>, </a:t>
              </a:r>
              <a:r>
                <a:rPr lang="en-US" sz="2500" dirty="0" err="1"/>
                <a:t>Ettore</a:t>
              </a:r>
              <a:r>
                <a:rPr lang="en-US" sz="2500" dirty="0"/>
                <a:t> Olmo</a:t>
              </a:r>
              <a:r>
                <a:rPr lang="en-US" sz="2500" baseline="30000" dirty="0"/>
                <a:t>17</a:t>
              </a:r>
              <a:r>
                <a:rPr lang="en-US" sz="2500" dirty="0"/>
                <a:t>, Tatsuya Ota</a:t>
              </a:r>
              <a:r>
                <a:rPr lang="en-US" sz="2500" baseline="30000" dirty="0"/>
                <a:t>33</a:t>
              </a:r>
              <a:r>
                <a:rPr lang="en-US" sz="2500" dirty="0"/>
                <a:t>, Alberto Pallavicini</a:t>
              </a:r>
              <a:r>
                <a:rPr lang="en-US" sz="2500" baseline="30000" dirty="0"/>
                <a:t>15</a:t>
              </a:r>
              <a:r>
                <a:rPr lang="en-US" sz="2500" dirty="0"/>
                <a:t>, </a:t>
              </a:r>
              <a:r>
                <a:rPr lang="en-US" sz="2500" dirty="0" err="1"/>
                <a:t>Sumir</a:t>
              </a:r>
              <a:r>
                <a:rPr lang="en-US" sz="2500" dirty="0"/>
                <a:t> Panji</a:t>
              </a:r>
              <a:r>
                <a:rPr lang="en-US" sz="2500" baseline="30000" dirty="0"/>
                <a:t>24</a:t>
              </a:r>
              <a:r>
                <a:rPr lang="en-US" sz="2500" dirty="0"/>
                <a:t>, Barbara Picone</a:t>
              </a:r>
              <a:r>
                <a:rPr lang="en-US" sz="2500" baseline="30000" dirty="0"/>
                <a:t>24</a:t>
              </a:r>
              <a:r>
                <a:rPr lang="en-US" sz="2500" dirty="0"/>
                <a:t>, Chris P. Ponting</a:t>
              </a:r>
              <a:r>
                <a:rPr lang="en-US" sz="2500" baseline="30000" dirty="0"/>
                <a:t>27</a:t>
              </a:r>
              <a:r>
                <a:rPr lang="en-US" sz="2500" dirty="0"/>
                <a:t>, Sonja J. Prohaska</a:t>
              </a:r>
              <a:r>
                <a:rPr lang="en-US" sz="2500" baseline="30000" dirty="0"/>
                <a:t>34</a:t>
              </a:r>
              <a:r>
                <a:rPr lang="en-US" sz="2500" dirty="0"/>
                <a:t>, </a:t>
              </a:r>
              <a:r>
                <a:rPr lang="en-US" sz="2500" dirty="0" err="1"/>
                <a:t>Dariusz</a:t>
              </a:r>
              <a:r>
                <a:rPr lang="en-US" sz="2500" dirty="0"/>
                <a:t> Przybylski</a:t>
              </a:r>
              <a:r>
                <a:rPr lang="en-US" sz="2500" baseline="30000" dirty="0"/>
                <a:t>3</a:t>
              </a:r>
              <a:r>
                <a:rPr lang="en-US" sz="2500" dirty="0"/>
                <a:t>, Nil </a:t>
              </a:r>
              <a:r>
                <a:rPr lang="en-US" sz="2500" dirty="0" err="1"/>
                <a:t>Ratan</a:t>
              </a:r>
              <a:r>
                <a:rPr lang="en-US" sz="2500" dirty="0"/>
                <a:t> Saha</a:t>
              </a:r>
              <a:r>
                <a:rPr lang="en-US" sz="2500" baseline="30000" dirty="0"/>
                <a:t>1</a:t>
              </a:r>
              <a:r>
                <a:rPr lang="en-US" sz="2500" dirty="0"/>
                <a:t>, </a:t>
              </a:r>
              <a:r>
                <a:rPr lang="en-US" sz="2500" dirty="0" err="1"/>
                <a:t>Vydianathan</a:t>
              </a:r>
              <a:r>
                <a:rPr lang="en-US" sz="2500" dirty="0"/>
                <a:t> Ravi</a:t>
              </a:r>
              <a:r>
                <a:rPr lang="en-US" sz="2500" baseline="30000" dirty="0"/>
                <a:t>4</a:t>
              </a:r>
              <a:r>
                <a:rPr lang="en-US" sz="2500" dirty="0"/>
                <a:t>, Filipe J. Ribeiro</a:t>
              </a:r>
              <a:r>
                <a:rPr lang="en-US" sz="2500" baseline="30000" dirty="0"/>
                <a:t>3,****</a:t>
              </a:r>
              <a:r>
                <a:rPr lang="en-US" sz="2500" dirty="0"/>
                <a:t>, </a:t>
              </a:r>
              <a:r>
                <a:rPr lang="en-US" sz="2500" dirty="0" err="1"/>
                <a:t>Tatjana</a:t>
              </a:r>
              <a:r>
                <a:rPr lang="en-US" sz="2500" dirty="0"/>
                <a:t> Sauka-Spengler</a:t>
              </a:r>
              <a:r>
                <a:rPr lang="en-US" sz="2500" baseline="30000" dirty="0"/>
                <a:t>35</a:t>
              </a:r>
              <a:r>
                <a:rPr lang="en-US" sz="2500" dirty="0"/>
                <a:t>, Giuseppe Scapigliati</a:t>
              </a:r>
              <a:r>
                <a:rPr lang="en-US" sz="2500" baseline="30000" dirty="0"/>
                <a:t>20</a:t>
              </a:r>
              <a:r>
                <a:rPr lang="en-US" sz="2500" dirty="0"/>
                <a:t>, Stephen M. J. Searle</a:t>
              </a:r>
              <a:r>
                <a:rPr lang="en-US" sz="2500" baseline="30000" dirty="0"/>
                <a:t>16</a:t>
              </a:r>
              <a:r>
                <a:rPr lang="en-US" sz="2500" dirty="0"/>
                <a:t>, Ted Sharpe</a:t>
              </a:r>
              <a:r>
                <a:rPr lang="en-US" sz="2500" baseline="30000" dirty="0"/>
                <a:t>3</a:t>
              </a:r>
              <a:r>
                <a:rPr lang="en-US" sz="2500" dirty="0"/>
                <a:t>, Oleg Simakov</a:t>
              </a:r>
              <a:r>
                <a:rPr lang="en-US" sz="2500" baseline="30000" dirty="0"/>
                <a:t>5,36</a:t>
              </a:r>
              <a:r>
                <a:rPr lang="en-US" sz="2500" dirty="0"/>
                <a:t>, Peter F. Stadler</a:t>
              </a:r>
              <a:r>
                <a:rPr lang="en-US" sz="2500" baseline="30000" dirty="0"/>
                <a:t>32</a:t>
              </a:r>
              <a:r>
                <a:rPr lang="en-US" sz="2500" dirty="0"/>
                <a:t>, John J. Stegeman</a:t>
              </a:r>
              <a:r>
                <a:rPr lang="en-US" sz="2500" baseline="30000" dirty="0"/>
                <a:t>26</a:t>
              </a:r>
              <a:r>
                <a:rPr lang="en-US" sz="2500" dirty="0"/>
                <a:t>, Kenta Sumiyama</a:t>
              </a:r>
              <a:r>
                <a:rPr lang="en-US" sz="2500" baseline="30000" dirty="0"/>
                <a:t>37</a:t>
              </a:r>
              <a:r>
                <a:rPr lang="en-US" sz="2500" dirty="0"/>
                <a:t>, Hakim Tafer</a:t>
              </a:r>
              <a:r>
                <a:rPr lang="en-US" sz="2500" baseline="30000" dirty="0"/>
                <a:t>32</a:t>
              </a:r>
              <a:r>
                <a:rPr lang="en-US" sz="2500" dirty="0"/>
                <a:t>, Jason Turner-Maier</a:t>
              </a:r>
              <a:r>
                <a:rPr lang="en-US" sz="2500" baseline="30000" dirty="0"/>
                <a:t>3</a:t>
              </a:r>
              <a:r>
                <a:rPr lang="en-US" sz="2500" dirty="0"/>
                <a:t>, Peter van Heusden</a:t>
              </a:r>
              <a:r>
                <a:rPr lang="en-US" sz="2500" baseline="30000" dirty="0"/>
                <a:t>24</a:t>
              </a:r>
              <a:r>
                <a:rPr lang="en-US" sz="2500" dirty="0"/>
                <a:t>, Simon White</a:t>
              </a:r>
              <a:r>
                <a:rPr lang="en-US" sz="2500" baseline="30000" dirty="0"/>
                <a:t>16</a:t>
              </a:r>
              <a:r>
                <a:rPr lang="en-US" sz="2500" dirty="0"/>
                <a:t>, Louise Williams</a:t>
              </a:r>
              <a:r>
                <a:rPr lang="en-US" sz="2500" baseline="30000" dirty="0"/>
                <a:t>3</a:t>
              </a:r>
              <a:r>
                <a:rPr lang="en-US" sz="2500" dirty="0"/>
                <a:t>, Mark Yandell</a:t>
              </a:r>
              <a:r>
                <a:rPr lang="en-US" sz="2500" baseline="30000" dirty="0"/>
                <a:t>22</a:t>
              </a:r>
              <a:r>
                <a:rPr lang="en-US" sz="2500" dirty="0"/>
                <a:t>, </a:t>
              </a:r>
              <a:r>
                <a:rPr lang="en-US" sz="2500" dirty="0" err="1"/>
                <a:t>Henner</a:t>
              </a:r>
              <a:r>
                <a:rPr lang="en-US" sz="2500" dirty="0"/>
                <a:t> Brinkmann</a:t>
              </a:r>
              <a:r>
                <a:rPr lang="en-US" sz="2500" baseline="30000" dirty="0"/>
                <a:t>6</a:t>
              </a:r>
              <a:r>
                <a:rPr lang="en-US" sz="2500" dirty="0"/>
                <a:t>, Jean-Nicolas Volff</a:t>
              </a:r>
              <a:r>
                <a:rPr lang="en-US" sz="2500" baseline="30000" dirty="0"/>
                <a:t>12</a:t>
              </a:r>
              <a:r>
                <a:rPr lang="en-US" sz="2500" dirty="0"/>
                <a:t>, Clifford J. Tabin</a:t>
              </a:r>
              <a:r>
                <a:rPr lang="en-US" sz="2500" baseline="30000" dirty="0"/>
                <a:t>10</a:t>
              </a:r>
              <a:r>
                <a:rPr lang="en-US" sz="2500" dirty="0"/>
                <a:t>, Neil Shubin</a:t>
              </a:r>
              <a:r>
                <a:rPr lang="en-US" sz="2500" baseline="30000" dirty="0"/>
                <a:t>38</a:t>
              </a:r>
              <a:r>
                <a:rPr lang="en-US" sz="2500" dirty="0"/>
                <a:t>, Manfred Schartl</a:t>
              </a:r>
              <a:r>
                <a:rPr lang="en-US" sz="2500" baseline="30000" dirty="0"/>
                <a:t>39</a:t>
              </a:r>
              <a:r>
                <a:rPr lang="en-US" sz="2500" dirty="0"/>
                <a:t>, David Jaffe</a:t>
              </a:r>
              <a:r>
                <a:rPr lang="en-US" sz="2500" baseline="30000" dirty="0"/>
                <a:t>3</a:t>
              </a:r>
              <a:r>
                <a:rPr lang="en-US" sz="2500" dirty="0"/>
                <a:t>, John H. Postlethwait</a:t>
              </a:r>
              <a:r>
                <a:rPr lang="en-US" sz="2500" baseline="30000" dirty="0"/>
                <a:t>7</a:t>
              </a:r>
              <a:r>
                <a:rPr lang="en-US" sz="2500" dirty="0"/>
                <a:t>, </a:t>
              </a:r>
              <a:r>
                <a:rPr lang="en-US" sz="2500" dirty="0" err="1"/>
                <a:t>Byrappa</a:t>
              </a:r>
              <a:r>
                <a:rPr lang="en-US" sz="2500" dirty="0"/>
                <a:t> Venkatesh</a:t>
              </a:r>
              <a:r>
                <a:rPr lang="en-US" sz="2500" baseline="30000" dirty="0"/>
                <a:t>4</a:t>
              </a:r>
              <a:r>
                <a:rPr lang="en-US" sz="2500" dirty="0"/>
                <a:t>, Federica Di Palma</a:t>
              </a:r>
              <a:r>
                <a:rPr lang="en-US" sz="2500" baseline="30000" dirty="0"/>
                <a:t>3</a:t>
              </a:r>
              <a:r>
                <a:rPr lang="en-US" sz="2500" dirty="0"/>
                <a:t>, Eric S. Lander</a:t>
              </a:r>
              <a:r>
                <a:rPr lang="en-US" sz="2500" baseline="30000" dirty="0"/>
                <a:t>3</a:t>
              </a:r>
              <a:r>
                <a:rPr lang="en-US" sz="2500" dirty="0"/>
                <a:t>, Axel Meyer</a:t>
              </a:r>
              <a:r>
                <a:rPr lang="en-US" sz="2500" baseline="30000" dirty="0"/>
                <a:t>5,8,25</a:t>
              </a:r>
              <a:r>
                <a:rPr lang="en-US" sz="2500" dirty="0"/>
                <a:t>, Kerstin Lindblad-Toh</a:t>
              </a:r>
              <a:r>
                <a:rPr lang="en-US" sz="2500" baseline="30000" dirty="0"/>
                <a:t>3,40</a:t>
              </a:r>
              <a:endParaRPr lang="en-US" sz="2500" dirty="0"/>
            </a:p>
            <a:p>
              <a:pPr algn="just"/>
              <a:endParaRPr lang="en-US" sz="2500" dirty="0"/>
            </a:p>
          </p:txBody>
        </p:sp>
        <p:sp>
          <p:nvSpPr>
            <p:cNvPr id="67" name="Rectangle 10"/>
            <p:cNvSpPr>
              <a:spLocks noChangeArrowheads="1"/>
            </p:cNvSpPr>
            <p:nvPr/>
          </p:nvSpPr>
          <p:spPr bwMode="auto">
            <a:xfrm>
              <a:off x="731520" y="29717186"/>
              <a:ext cx="31120080" cy="3277414"/>
            </a:xfrm>
            <a:prstGeom prst="rect">
              <a:avLst/>
            </a:prstGeom>
            <a:noFill/>
            <a:ln w="9525">
              <a:noFill/>
              <a:miter lim="800000"/>
              <a:headEnd/>
              <a:tailEnd/>
            </a:ln>
            <a:effectLst/>
          </p:spPr>
          <p:txBody>
            <a:bodyPr wrap="square" lIns="75798" tIns="37899" rIns="75798" bIns="37899" anchor="ctr">
              <a:spAutoFit/>
            </a:bodyPr>
            <a:lstStyle/>
            <a:p>
              <a:pPr algn="just"/>
              <a:r>
                <a:rPr lang="en-US" sz="1600" baseline="30000" dirty="0" smtClean="0"/>
                <a:t>1</a:t>
              </a:r>
              <a:r>
                <a:rPr lang="en-US" sz="1600" dirty="0" smtClean="0"/>
                <a:t>Molecular </a:t>
              </a:r>
              <a:r>
                <a:rPr lang="en-US" sz="1600" dirty="0"/>
                <a:t>Genetics Program, Benaroya Research Institute, Seattle, WA; </a:t>
              </a:r>
              <a:r>
                <a:rPr lang="en-US" sz="1600" baseline="30000" dirty="0"/>
                <a:t>2</a:t>
              </a:r>
              <a:r>
                <a:rPr lang="en-US" sz="1600" dirty="0"/>
                <a:t>Department of Biology, University of Washington, Seattle, WA; </a:t>
              </a:r>
              <a:r>
                <a:rPr lang="en-US" sz="1600" baseline="30000" dirty="0"/>
                <a:t>3</a:t>
              </a:r>
              <a:r>
                <a:rPr lang="en-US" sz="1600" dirty="0"/>
                <a:t>Broad Institute of MIT and Harvard, Cambridge, MA; </a:t>
              </a:r>
              <a:r>
                <a:rPr lang="en-US" sz="1600" baseline="30000" dirty="0"/>
                <a:t>4</a:t>
              </a:r>
              <a:r>
                <a:rPr lang="en-US" sz="1600" dirty="0"/>
                <a:t>Comparative Genomics Laboratory, Institute of Molecular and Cell Biology, A*STAR, Singapore, Singapore; </a:t>
              </a:r>
              <a:r>
                <a:rPr lang="en-US" sz="1600" baseline="30000" dirty="0"/>
                <a:t>5</a:t>
              </a:r>
              <a:r>
                <a:rPr lang="en-US" sz="1600" dirty="0"/>
                <a:t>Department of Biology, University of Konstanz, Konstanz, Germany; </a:t>
              </a:r>
              <a:r>
                <a:rPr lang="en-US" sz="1600" baseline="30000" dirty="0"/>
                <a:t>6</a:t>
              </a:r>
              <a:r>
                <a:rPr lang="en-US" sz="1600" dirty="0"/>
                <a:t>Departement de </a:t>
              </a:r>
              <a:r>
                <a:rPr lang="en-US" sz="1600" dirty="0" err="1"/>
                <a:t>Biochimie</a:t>
              </a:r>
              <a:r>
                <a:rPr lang="en-US" sz="1600" dirty="0"/>
                <a:t>, </a:t>
              </a:r>
              <a:r>
                <a:rPr lang="en-US" sz="1600" dirty="0" err="1"/>
                <a:t>Universite</a:t>
              </a:r>
              <a:r>
                <a:rPr lang="en-US" sz="1600" dirty="0"/>
                <a:t> de Montreal, Centre Robert </a:t>
              </a:r>
              <a:r>
                <a:rPr lang="en-US" sz="1600" dirty="0" err="1"/>
                <a:t>Cedergren</a:t>
              </a:r>
              <a:r>
                <a:rPr lang="en-US" sz="1600" dirty="0"/>
                <a:t>, Montreal, Canada; </a:t>
              </a:r>
              <a:r>
                <a:rPr lang="en-US" sz="1600" baseline="30000" dirty="0"/>
                <a:t>7</a:t>
              </a:r>
              <a:r>
                <a:rPr lang="en-US" sz="1600" dirty="0"/>
                <a:t>Institute of Neuroscience, University of Oregon, Eugene, OR; </a:t>
              </a:r>
              <a:r>
                <a:rPr lang="en-US" sz="1600" baseline="30000" dirty="0"/>
                <a:t>8</a:t>
              </a:r>
              <a:r>
                <a:rPr lang="en-US" sz="1600" dirty="0"/>
                <a:t>Konstanz Research School of Chemical Biology, University of Konstanz, Konstanz, Germany; </a:t>
              </a:r>
              <a:r>
                <a:rPr lang="en-US" sz="1600" baseline="30000" dirty="0"/>
                <a:t>9</a:t>
              </a:r>
              <a:r>
                <a:rPr lang="en-US" sz="1600" dirty="0"/>
                <a:t>Instituto de </a:t>
              </a:r>
              <a:r>
                <a:rPr lang="en-US" sz="1600" dirty="0" err="1"/>
                <a:t>Ciencias</a:t>
              </a:r>
              <a:r>
                <a:rPr lang="en-US" sz="1600" dirty="0"/>
                <a:t> </a:t>
              </a:r>
              <a:r>
                <a:rPr lang="en-US" sz="1600" dirty="0" err="1"/>
                <a:t>Biologicas</a:t>
              </a:r>
              <a:r>
                <a:rPr lang="en-US" sz="1600" dirty="0"/>
                <a:t>, </a:t>
              </a:r>
              <a:r>
                <a:rPr lang="en-US" sz="1600" dirty="0" err="1"/>
                <a:t>Universidade</a:t>
              </a:r>
              <a:r>
                <a:rPr lang="en-US" sz="1600" dirty="0"/>
                <a:t> Federal do Para, Belem, Brazil; </a:t>
              </a:r>
              <a:r>
                <a:rPr lang="en-US" sz="1600" baseline="30000" dirty="0"/>
                <a:t>10</a:t>
              </a:r>
              <a:r>
                <a:rPr lang="en-US" sz="1600" dirty="0"/>
                <a:t>Department of Genetics, Harvard Medical School, Boston, MA; </a:t>
              </a:r>
              <a:r>
                <a:rPr lang="en-US" sz="1600" baseline="30000" dirty="0"/>
                <a:t>11</a:t>
              </a:r>
              <a:r>
                <a:rPr lang="en-US" sz="1600" dirty="0"/>
                <a:t>Department of Anthropology, University of Utah, Salt Lake City, UT; </a:t>
              </a:r>
              <a:r>
                <a:rPr lang="en-US" sz="1600" baseline="30000" dirty="0"/>
                <a:t>12</a:t>
              </a:r>
              <a:r>
                <a:rPr lang="en-US" sz="1600" dirty="0"/>
                <a:t>Institut de </a:t>
              </a:r>
              <a:r>
                <a:rPr lang="en-US" sz="1600" dirty="0" err="1"/>
                <a:t>Genomique</a:t>
              </a:r>
              <a:r>
                <a:rPr lang="en-US" sz="1600" dirty="0"/>
                <a:t> </a:t>
              </a:r>
              <a:r>
                <a:rPr lang="en-US" sz="1600" dirty="0" err="1"/>
                <a:t>Fonctionnelle</a:t>
              </a:r>
              <a:r>
                <a:rPr lang="en-US" sz="1600" dirty="0"/>
                <a:t> de Lyon, </a:t>
              </a:r>
              <a:r>
                <a:rPr lang="en-US" sz="1600" dirty="0" err="1"/>
                <a:t>Ecole</a:t>
              </a:r>
              <a:r>
                <a:rPr lang="en-US" sz="1600" dirty="0"/>
                <a:t> </a:t>
              </a:r>
              <a:r>
                <a:rPr lang="en-US" sz="1600" dirty="0" err="1"/>
                <a:t>Normale</a:t>
              </a:r>
              <a:r>
                <a:rPr lang="en-US" sz="1600" dirty="0"/>
                <a:t> </a:t>
              </a:r>
              <a:r>
                <a:rPr lang="en-US" sz="1600" dirty="0" err="1"/>
                <a:t>Superieure</a:t>
              </a:r>
              <a:r>
                <a:rPr lang="en-US" sz="1600" dirty="0"/>
                <a:t> de Lyon, Lyon, France; </a:t>
              </a:r>
              <a:r>
                <a:rPr lang="en-US" sz="1600" baseline="30000" dirty="0"/>
                <a:t>13</a:t>
              </a:r>
              <a:r>
                <a:rPr lang="en-US" sz="1600" dirty="0"/>
                <a:t>Department of Biology, University of Kentucky, Lexington, KY; </a:t>
              </a:r>
              <a:r>
                <a:rPr lang="en-US" sz="1600" baseline="30000" dirty="0"/>
                <a:t>14</a:t>
              </a:r>
              <a:r>
                <a:rPr lang="en-US" sz="1600" dirty="0"/>
                <a:t>Department of Biochemistry, Microbiology &amp; Biotechnology, Rhodes University, </a:t>
              </a:r>
              <a:r>
                <a:rPr lang="en-US" sz="1600" dirty="0" err="1"/>
                <a:t>Grahamstown</a:t>
              </a:r>
              <a:r>
                <a:rPr lang="en-US" sz="1600" dirty="0"/>
                <a:t>, South Africa; </a:t>
              </a:r>
              <a:r>
                <a:rPr lang="en-US" sz="1600" baseline="30000" dirty="0"/>
                <a:t>15</a:t>
              </a:r>
              <a:r>
                <a:rPr lang="en-US" sz="1600" dirty="0"/>
                <a:t>Department of Life Sciences, University of Trieste, Trieste, Italy; </a:t>
              </a:r>
              <a:r>
                <a:rPr lang="en-US" sz="1600" baseline="30000" dirty="0"/>
                <a:t>16</a:t>
              </a:r>
              <a:r>
                <a:rPr lang="en-US" sz="1600" dirty="0"/>
                <a:t>Department of Informatics, </a:t>
              </a:r>
              <a:r>
                <a:rPr lang="en-US" sz="1600" dirty="0" err="1"/>
                <a:t>Wellcome</a:t>
              </a:r>
              <a:r>
                <a:rPr lang="en-US" sz="1600" dirty="0"/>
                <a:t> Trust Sanger Institute, </a:t>
              </a:r>
              <a:r>
                <a:rPr lang="en-US" sz="1600" dirty="0" err="1"/>
                <a:t>Hinxton</a:t>
              </a:r>
              <a:r>
                <a:rPr lang="en-US" sz="1600" dirty="0"/>
                <a:t>, UK; </a:t>
              </a:r>
              <a:r>
                <a:rPr lang="en-US" sz="1600" baseline="30000" dirty="0"/>
                <a:t>17</a:t>
              </a:r>
              <a:r>
                <a:rPr lang="en-US" sz="1600" dirty="0"/>
                <a:t>Department of Life and Environmental Sciences, Polytechnic University of the Marche, </a:t>
              </a:r>
              <a:r>
                <a:rPr lang="en-US" sz="1600" dirty="0" err="1"/>
                <a:t>Ancona</a:t>
              </a:r>
              <a:r>
                <a:rPr lang="en-US" sz="1600" dirty="0"/>
                <a:t>, Italy; </a:t>
              </a:r>
              <a:r>
                <a:rPr lang="en-US" sz="1600" baseline="30000" dirty="0"/>
                <a:t>18</a:t>
              </a:r>
              <a:r>
                <a:rPr lang="en-US" sz="1600" dirty="0"/>
                <a:t>Department of Life Sciences, University of Liege, Liege, Belgium; </a:t>
              </a:r>
              <a:r>
                <a:rPr lang="en-US" sz="1600" baseline="30000" dirty="0"/>
                <a:t>19</a:t>
              </a:r>
              <a:r>
                <a:rPr lang="en-US" sz="1600" dirty="0"/>
                <a:t>School of Biomedical and Health Sciences, Victoria University, Melbourne, Australia; </a:t>
              </a:r>
              <a:r>
                <a:rPr lang="en-US" sz="1600" baseline="30000" dirty="0"/>
                <a:t>20</a:t>
              </a:r>
              <a:r>
                <a:rPr lang="en-US" sz="1600" dirty="0"/>
                <a:t>Department for Innovation in Biological, Agro-food and Forest Systems, University of </a:t>
              </a:r>
              <a:r>
                <a:rPr lang="en-US" sz="1600" dirty="0" err="1"/>
                <a:t>Tuscia</a:t>
              </a:r>
              <a:r>
                <a:rPr lang="en-US" sz="1600" dirty="0"/>
                <a:t>, </a:t>
              </a:r>
              <a:r>
                <a:rPr lang="en-US" sz="1600" dirty="0" err="1"/>
                <a:t>Viterbo</a:t>
              </a:r>
              <a:r>
                <a:rPr lang="en-US" sz="1600" dirty="0"/>
                <a:t>, Italy; </a:t>
              </a:r>
              <a:r>
                <a:rPr lang="en-US" sz="1600" baseline="30000" dirty="0"/>
                <a:t>21</a:t>
              </a:r>
              <a:r>
                <a:rPr lang="en-US" sz="1600" dirty="0"/>
                <a:t>Department of Biology, University of Hamburg, Hamburg, Germany; </a:t>
              </a:r>
              <a:r>
                <a:rPr lang="en-US" sz="1600" baseline="30000" dirty="0"/>
                <a:t>22</a:t>
              </a:r>
              <a:r>
                <a:rPr lang="en-US" sz="1600" dirty="0"/>
                <a:t>Eccles Institute of Human Genetics, University of Utah, Salt Lake City, UT; </a:t>
              </a:r>
              <a:r>
                <a:rPr lang="en-US" sz="1600" baseline="30000" dirty="0"/>
                <a:t>23</a:t>
              </a:r>
              <a:r>
                <a:rPr lang="en-US" sz="1600" dirty="0"/>
                <a:t>Department of Pediatrics, University of South Florida </a:t>
              </a:r>
              <a:r>
                <a:rPr lang="en-US" sz="1600" dirty="0" err="1"/>
                <a:t>Morsani</a:t>
              </a:r>
              <a:r>
                <a:rPr lang="en-US" sz="1600" dirty="0"/>
                <a:t> College of Medicine, Children’s Research Institute, St. Petersburg, FL; </a:t>
              </a:r>
              <a:r>
                <a:rPr lang="en-US" sz="1600" baseline="30000" dirty="0"/>
                <a:t>24</a:t>
              </a:r>
              <a:r>
                <a:rPr lang="en-US" sz="1600" dirty="0"/>
                <a:t>South African National Bioinformatics Institute, University of the Western Cape, Bellville, South Africa; </a:t>
              </a:r>
              <a:r>
                <a:rPr lang="en-US" sz="1600" baseline="30000" dirty="0"/>
                <a:t>25</a:t>
              </a:r>
              <a:r>
                <a:rPr lang="en-US" sz="1600" dirty="0"/>
                <a:t>International Max-Planck Research School for Organismal Biology, University of Konstanz, Konstanz, Germany; </a:t>
              </a:r>
              <a:r>
                <a:rPr lang="en-US" sz="1600" baseline="30000" dirty="0"/>
                <a:t>26</a:t>
              </a:r>
              <a:r>
                <a:rPr lang="en-US" sz="1600" dirty="0"/>
                <a:t>Biology Department, Woods Hole Oceanographic Institution, Woods Hole, MA; </a:t>
              </a:r>
              <a:r>
                <a:rPr lang="en-US" sz="1600" baseline="30000" dirty="0"/>
                <a:t>27</a:t>
              </a:r>
              <a:r>
                <a:rPr lang="en-US" sz="1600" dirty="0"/>
                <a:t>MRC Functional Genomics Unit, Oxford University, Oxford, UK; </a:t>
              </a:r>
              <a:r>
                <a:rPr lang="en-US" sz="1600" baseline="30000" dirty="0"/>
                <a:t>28</a:t>
              </a:r>
              <a:r>
                <a:rPr lang="en-US" sz="1600" dirty="0"/>
                <a:t>Transcriptome Bioinformatics Group, LIFE Research Center for Civilization Diseases, </a:t>
              </a:r>
              <a:r>
                <a:rPr lang="en-US" sz="1600" dirty="0" err="1"/>
                <a:t>Universität</a:t>
              </a:r>
              <a:r>
                <a:rPr lang="en-US" sz="1600" dirty="0"/>
                <a:t> Leipzig, Leipzig, Germany; </a:t>
              </a:r>
              <a:r>
                <a:rPr lang="en-US" sz="1600" baseline="30000" dirty="0"/>
                <a:t>29</a:t>
              </a:r>
              <a:r>
                <a:rPr lang="en-US" sz="1600" dirty="0"/>
                <a:t>Graduate School of Science and Technology, Keio University, Yokohama, Japan; </a:t>
              </a:r>
              <a:r>
                <a:rPr lang="en-US" sz="1600" baseline="30000" dirty="0"/>
                <a:t>30</a:t>
              </a:r>
              <a:r>
                <a:rPr lang="en-US" sz="1600" dirty="0"/>
                <a:t>Department of Molecular Genetics, All Children’s Hospital, St. Petersburg, FL; </a:t>
              </a:r>
              <a:r>
                <a:rPr lang="en-US" sz="1600" baseline="30000" dirty="0"/>
                <a:t>31</a:t>
              </a:r>
              <a:r>
                <a:rPr lang="en-US" sz="1600" dirty="0"/>
                <a:t>Department of Microbiology, Immunology and Biochemistry, University of Tennessee, Memphis, TN; </a:t>
              </a:r>
              <a:r>
                <a:rPr lang="en-US" sz="1600" baseline="30000" dirty="0"/>
                <a:t>32</a:t>
              </a:r>
              <a:r>
                <a:rPr lang="en-US" sz="1600" dirty="0"/>
                <a:t>Bioinformatics Group, Department of Computer Science, </a:t>
              </a:r>
              <a:r>
                <a:rPr lang="en-US" sz="1600" dirty="0" err="1"/>
                <a:t>Universität</a:t>
              </a:r>
              <a:r>
                <a:rPr lang="en-US" sz="1600" dirty="0"/>
                <a:t> Leipzig, Leipzig, Germany; </a:t>
              </a:r>
              <a:r>
                <a:rPr lang="en-US" sz="1600" baseline="30000" dirty="0"/>
                <a:t>33</a:t>
              </a:r>
              <a:r>
                <a:rPr lang="en-US" sz="1600" dirty="0"/>
                <a:t>Department of Evolutionary Studies of </a:t>
              </a:r>
              <a:r>
                <a:rPr lang="en-US" sz="1600" dirty="0" err="1"/>
                <a:t>Biosystems</a:t>
              </a:r>
              <a:r>
                <a:rPr lang="en-US" sz="1600" dirty="0"/>
                <a:t>, The Graduate University for Advanced Studies, </a:t>
              </a:r>
              <a:r>
                <a:rPr lang="en-US" sz="1600" dirty="0" err="1"/>
                <a:t>Hayama</a:t>
              </a:r>
              <a:r>
                <a:rPr lang="en-US" sz="1600" dirty="0"/>
                <a:t>, Japan; </a:t>
              </a:r>
              <a:r>
                <a:rPr lang="en-US" sz="1600" baseline="30000" dirty="0"/>
                <a:t>34</a:t>
              </a:r>
              <a:r>
                <a:rPr lang="en-US" sz="1600" dirty="0"/>
                <a:t>Computational </a:t>
              </a:r>
              <a:r>
                <a:rPr lang="en-US" sz="1600" dirty="0" err="1"/>
                <a:t>EvoDevo</a:t>
              </a:r>
              <a:r>
                <a:rPr lang="en-US" sz="1600" dirty="0"/>
                <a:t> Group, Department of Computer Science, </a:t>
              </a:r>
              <a:r>
                <a:rPr lang="en-US" sz="1600" dirty="0" err="1"/>
                <a:t>Universität</a:t>
              </a:r>
              <a:r>
                <a:rPr lang="en-US" sz="1600" dirty="0"/>
                <a:t> Leipzig, Leipzig, Germany; </a:t>
              </a:r>
              <a:r>
                <a:rPr lang="en-US" sz="1600" baseline="30000" dirty="0"/>
                <a:t>35</a:t>
              </a:r>
              <a:r>
                <a:rPr lang="en-US" sz="1600" dirty="0"/>
                <a:t>Institute of Molecular Medicine, Oxford University, Oxford, UK; </a:t>
              </a:r>
              <a:r>
                <a:rPr lang="en-US" sz="1600" baseline="30000" dirty="0"/>
                <a:t>36</a:t>
              </a:r>
              <a:r>
                <a:rPr lang="en-US" sz="1600" dirty="0"/>
                <a:t>European Molecular Biology Laboratory, Heidelberg, Germany; </a:t>
              </a:r>
              <a:r>
                <a:rPr lang="en-US" sz="1600" baseline="30000" dirty="0"/>
                <a:t>37</a:t>
              </a:r>
              <a:r>
                <a:rPr lang="en-US" sz="1600" dirty="0"/>
                <a:t>Division of Population Genetics, National Institute of Genetics, </a:t>
              </a:r>
              <a:r>
                <a:rPr lang="en-US" sz="1600" dirty="0" err="1"/>
                <a:t>Mishima</a:t>
              </a:r>
              <a:r>
                <a:rPr lang="en-US" sz="1600" dirty="0"/>
                <a:t>, Japan; </a:t>
              </a:r>
              <a:r>
                <a:rPr lang="en-US" sz="1600" baseline="30000" dirty="0"/>
                <a:t>38</a:t>
              </a:r>
              <a:r>
                <a:rPr lang="en-US" sz="1600" dirty="0"/>
                <a:t>University of Chicago, Chicago, IL; </a:t>
              </a:r>
              <a:r>
                <a:rPr lang="en-US" sz="1600" baseline="30000" dirty="0"/>
                <a:t>39</a:t>
              </a:r>
              <a:r>
                <a:rPr lang="en-US" sz="1600" dirty="0"/>
                <a:t>Department Physiological Chemistry, </a:t>
              </a:r>
              <a:r>
                <a:rPr lang="en-US" sz="1600" dirty="0" err="1"/>
                <a:t>Biocenter</a:t>
              </a:r>
              <a:r>
                <a:rPr lang="en-US" sz="1600" dirty="0"/>
                <a:t>, University of </a:t>
              </a:r>
              <a:r>
                <a:rPr lang="en-US" sz="1600" dirty="0" err="1"/>
                <a:t>Wuerzburg</a:t>
              </a:r>
              <a:r>
                <a:rPr lang="en-US" sz="1600" dirty="0"/>
                <a:t>, </a:t>
              </a:r>
              <a:r>
                <a:rPr lang="en-US" sz="1600" dirty="0" err="1"/>
                <a:t>Wuerzburg</a:t>
              </a:r>
              <a:r>
                <a:rPr lang="en-US" sz="1600" dirty="0"/>
                <a:t> Germany; </a:t>
              </a:r>
              <a:r>
                <a:rPr lang="en-US" sz="1600" baseline="30000" dirty="0"/>
                <a:t>40</a:t>
              </a:r>
              <a:r>
                <a:rPr lang="en-US" sz="1600" dirty="0"/>
                <a:t>Science for Life Laboratory, Department of Medical Biochemistry and Microbiology, Uppsala University, Uppsala, Sweden; * These authors contributed equally to this work; ** Present address: Genome Resource and Analysis Unit, Center for Developmental Biology, RIKEN, Kobe, Japan; *** Present address: Boston Children’s Hospital, Boston, MA; **** Present address: New York Genome Center, New York, NY</a:t>
              </a:r>
            </a:p>
            <a:p>
              <a:pPr algn="just"/>
              <a:r>
                <a:rPr lang="en-US" sz="1600" dirty="0"/>
                <a:t> </a:t>
              </a:r>
            </a:p>
            <a:p>
              <a:pPr algn="just"/>
              <a:endParaRPr lang="en-US" sz="1600" dirty="0"/>
            </a:p>
          </p:txBody>
        </p:sp>
        <p:sp>
          <p:nvSpPr>
            <p:cNvPr id="7" name="Rectangle 6"/>
            <p:cNvSpPr/>
            <p:nvPr/>
          </p:nvSpPr>
          <p:spPr>
            <a:xfrm>
              <a:off x="838200" y="26166901"/>
              <a:ext cx="10287000" cy="3170099"/>
            </a:xfrm>
            <a:prstGeom prst="rect">
              <a:avLst/>
            </a:prstGeom>
          </p:spPr>
          <p:txBody>
            <a:bodyPr wrap="square">
              <a:spAutoFit/>
            </a:bodyPr>
            <a:lstStyle/>
            <a:p>
              <a:pPr algn="just"/>
              <a:r>
                <a:rPr lang="en-US" sz="2000" dirty="0"/>
                <a:t>A phylogenetic tree of </a:t>
              </a:r>
              <a:r>
                <a:rPr lang="en-US" sz="2000" dirty="0" smtClean="0"/>
                <a:t>selected vertebrates </a:t>
              </a:r>
              <a:r>
                <a:rPr lang="en-US" sz="2000" dirty="0"/>
                <a:t>shows that lungfish, not coelacanth, is the closest relative of </a:t>
              </a:r>
              <a:r>
                <a:rPr lang="en-US" sz="2000" dirty="0" err="1"/>
                <a:t>tetrapods</a:t>
              </a:r>
              <a:r>
                <a:rPr lang="en-US" sz="2000" dirty="0"/>
                <a:t>. Multiple sequence alignments of 251 genes present as 1-to-1 </a:t>
              </a:r>
              <a:r>
                <a:rPr lang="en-US" sz="2000" dirty="0" err="1"/>
                <a:t>orthologs</a:t>
              </a:r>
              <a:r>
                <a:rPr lang="en-US" sz="2000" dirty="0"/>
                <a:t> in 22 vertebrates and with a full sequence coverage for both lungfish and coelacanth were used to generate a concatenated matrix of 100,583 unambiguously aligned amino acid positions. The Bayesian tree was inferred using </a:t>
              </a:r>
              <a:r>
                <a:rPr lang="en-US" sz="2000" dirty="0" err="1"/>
                <a:t>PhyloBayes</a:t>
              </a:r>
              <a:r>
                <a:rPr lang="en-US" sz="2000" dirty="0"/>
                <a:t> under the CAT+GTR+</a:t>
              </a:r>
              <a:r>
                <a:rPr lang="en-GB" sz="2000" dirty="0">
                  <a:latin typeface="Symbol" charset="2"/>
                  <a:cs typeface="Symbol" charset="2"/>
                </a:rPr>
                <a:t>G</a:t>
              </a:r>
              <a:r>
                <a:rPr lang="en-GB" sz="2000" baseline="-25000" dirty="0"/>
                <a:t>4</a:t>
              </a:r>
              <a:r>
                <a:rPr lang="en-GB" sz="2000" dirty="0"/>
                <a:t> </a:t>
              </a:r>
              <a:r>
                <a:rPr lang="en-US" sz="2000" dirty="0"/>
                <a:t>model with confidence estimates derived from 100 jackknife tests (1.0 posterior probability</a:t>
              </a:r>
              <a:r>
                <a:rPr lang="en-US" sz="2000" i="1" dirty="0" smtClean="0"/>
                <a:t>)</a:t>
              </a:r>
              <a:r>
                <a:rPr lang="en-US" sz="2000" dirty="0" smtClean="0"/>
                <a:t>.</a:t>
              </a:r>
              <a:r>
                <a:rPr lang="en-US" sz="2000" dirty="0"/>
                <a:t> The tree was rooted on cartilaginous fish, which are considered to be the </a:t>
              </a:r>
              <a:r>
                <a:rPr lang="en-US" sz="2000" dirty="0" err="1"/>
                <a:t>outgroup</a:t>
              </a:r>
              <a:r>
                <a:rPr lang="en-US" sz="2000" dirty="0"/>
                <a:t> to bony fish and </a:t>
              </a:r>
              <a:r>
                <a:rPr lang="en-US" sz="2000" dirty="0" err="1"/>
                <a:t>tetrapods</a:t>
              </a:r>
              <a:r>
                <a:rPr lang="en-US" sz="2000" dirty="0"/>
                <a:t>. It shows both that lungfish is more closely related to </a:t>
              </a:r>
              <a:r>
                <a:rPr lang="en-US" sz="2000" dirty="0" err="1"/>
                <a:t>tetrapods</a:t>
              </a:r>
              <a:r>
                <a:rPr lang="en-US" sz="2000" dirty="0"/>
                <a:t> than coelacanth and that the protein sequence of coelacanth is slowly evolving.</a:t>
              </a:r>
            </a:p>
          </p:txBody>
        </p:sp>
        <p:pic>
          <p:nvPicPr>
            <p:cNvPr id="70" name="Picture 69" descr="Figure 1.tiff"/>
            <p:cNvPicPr>
              <a:picLocks noChangeAspect="1"/>
            </p:cNvPicPr>
            <p:nvPr/>
          </p:nvPicPr>
          <p:blipFill rotWithShape="1">
            <a:blip r:embed="rId9" cstate="print">
              <a:extLst>
                <a:ext uri="{28A0092B-C50C-407E-A947-70E740481C1C}">
                  <a14:useLocalDpi xmlns:a14="http://schemas.microsoft.com/office/drawing/2010/main" val="0"/>
                </a:ext>
              </a:extLst>
            </a:blip>
            <a:srcRect l="12910" t="26014" r="10740" b="24414"/>
            <a:stretch/>
          </p:blipFill>
          <p:spPr>
            <a:xfrm>
              <a:off x="228600" y="16126588"/>
              <a:ext cx="11732094" cy="9857379"/>
            </a:xfrm>
            <a:prstGeom prst="rect">
              <a:avLst/>
            </a:prstGeom>
          </p:spPr>
        </p:pic>
        <p:pic>
          <p:nvPicPr>
            <p:cNvPr id="71" name="Picture 70" descr="Fin-limb transition figure.tif"/>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2877123" y="16306800"/>
              <a:ext cx="9062241" cy="9448800"/>
            </a:xfrm>
            <a:prstGeom prst="rect">
              <a:avLst/>
            </a:prstGeom>
          </p:spPr>
        </p:pic>
        <p:sp>
          <p:nvSpPr>
            <p:cNvPr id="8" name="Rectangle 7"/>
            <p:cNvSpPr/>
            <p:nvPr/>
          </p:nvSpPr>
          <p:spPr>
            <a:xfrm>
              <a:off x="11887200" y="26136600"/>
              <a:ext cx="11353800" cy="2862322"/>
            </a:xfrm>
            <a:prstGeom prst="rect">
              <a:avLst/>
            </a:prstGeom>
          </p:spPr>
          <p:txBody>
            <a:bodyPr wrap="square">
              <a:spAutoFit/>
            </a:bodyPr>
            <a:lstStyle/>
            <a:p>
              <a:pPr algn="just"/>
              <a:r>
                <a:rPr lang="en-US" sz="2000" dirty="0"/>
                <a:t>Alignment of the </a:t>
              </a:r>
              <a:r>
                <a:rPr lang="en-US" sz="2000" dirty="0" err="1"/>
                <a:t>HoxD</a:t>
              </a:r>
              <a:r>
                <a:rPr lang="en-US" sz="2000" dirty="0"/>
                <a:t> locus and upstream gene desert identifies conserved limb enhancers. </a:t>
              </a:r>
              <a:r>
                <a:rPr lang="en-US" sz="2000" dirty="0" smtClean="0"/>
                <a:t>(A) </a:t>
              </a:r>
              <a:r>
                <a:rPr lang="en-US" sz="2000" dirty="0"/>
                <a:t>Organization of the mouse </a:t>
              </a:r>
              <a:r>
                <a:rPr lang="en-US" sz="2000" dirty="0" err="1"/>
                <a:t>HoxD</a:t>
              </a:r>
              <a:r>
                <a:rPr lang="en-US" sz="2000" dirty="0"/>
                <a:t> locus and </a:t>
              </a:r>
              <a:r>
                <a:rPr lang="en-US" sz="2000" dirty="0" err="1"/>
                <a:t>centromeric</a:t>
              </a:r>
              <a:r>
                <a:rPr lang="en-US" sz="2000" dirty="0"/>
                <a:t> gene desert, flanked by the ATF2 and MTX2 genes. Limb regulatory sequences (I1, I2, I3, I4, </a:t>
              </a:r>
              <a:r>
                <a:rPr lang="en-US" sz="2000" dirty="0" err="1"/>
                <a:t>CsB</a:t>
              </a:r>
              <a:r>
                <a:rPr lang="en-US" sz="2000" dirty="0"/>
                <a:t> and </a:t>
              </a:r>
              <a:r>
                <a:rPr lang="en-US" sz="2000" dirty="0" err="1"/>
                <a:t>CsC</a:t>
              </a:r>
              <a:r>
                <a:rPr lang="en-US" sz="2000" dirty="0"/>
                <a:t>) are noted. Using the mouse locus as a reference, corresponding sequences from human, chicken, frog, coelacanth, </a:t>
              </a:r>
              <a:r>
                <a:rPr lang="en-US" sz="2000" dirty="0" err="1"/>
                <a:t>pufferfish</a:t>
              </a:r>
              <a:r>
                <a:rPr lang="en-US" sz="2000" dirty="0"/>
                <a:t>, </a:t>
              </a:r>
              <a:r>
                <a:rPr lang="en-US" sz="2000" dirty="0" err="1"/>
                <a:t>medaka</a:t>
              </a:r>
              <a:r>
                <a:rPr lang="en-US" sz="2000" dirty="0"/>
                <a:t>, stickleback, </a:t>
              </a:r>
              <a:r>
                <a:rPr lang="en-US" sz="2000" dirty="0" err="1"/>
                <a:t>zebrafish</a:t>
              </a:r>
              <a:r>
                <a:rPr lang="en-US" sz="2000" dirty="0"/>
                <a:t> and elephant shark were aligned. </a:t>
              </a:r>
              <a:r>
                <a:rPr lang="en-US" sz="2000" dirty="0" smtClean="0"/>
                <a:t>Alignment </a:t>
              </a:r>
              <a:r>
                <a:rPr lang="en-US" sz="2000" dirty="0"/>
                <a:t>shows regions of homology between tetrapod, coelacanth and ray-finned fishes. </a:t>
              </a:r>
              <a:r>
                <a:rPr lang="en-US" sz="2000" dirty="0" smtClean="0"/>
                <a:t>(B) </a:t>
              </a:r>
              <a:r>
                <a:rPr lang="en-US" sz="2000" dirty="0"/>
                <a:t>Alignment of vertebrate </a:t>
              </a:r>
              <a:r>
                <a:rPr lang="en-US" sz="2000" dirty="0" err="1"/>
                <a:t>cis</a:t>
              </a:r>
              <a:r>
                <a:rPr lang="en-US" sz="2000" dirty="0"/>
                <a:t>-regulatory elements I1, I2, I3, I4, </a:t>
              </a:r>
              <a:r>
                <a:rPr lang="en-US" sz="2000" dirty="0" err="1"/>
                <a:t>CsB</a:t>
              </a:r>
              <a:r>
                <a:rPr lang="en-US" sz="2000" dirty="0"/>
                <a:t> and </a:t>
              </a:r>
              <a:r>
                <a:rPr lang="en-US" sz="2000" dirty="0" err="1"/>
                <a:t>CsC</a:t>
              </a:r>
              <a:r>
                <a:rPr lang="en-US" sz="2000" dirty="0"/>
                <a:t>. </a:t>
              </a:r>
              <a:r>
                <a:rPr lang="en-US" sz="2000" dirty="0" smtClean="0"/>
                <a:t>(C) Illustration of known expression </a:t>
              </a:r>
              <a:r>
                <a:rPr lang="en-US" sz="2000" dirty="0"/>
                <a:t>patterns driven by each regulatory element assayed via mouse </a:t>
              </a:r>
              <a:r>
                <a:rPr lang="en-US" sz="2000" dirty="0" err="1"/>
                <a:t>transgenesis</a:t>
              </a:r>
              <a:r>
                <a:rPr lang="en-US" sz="2000" dirty="0"/>
                <a:t>. </a:t>
              </a:r>
              <a:r>
                <a:rPr lang="en-US" sz="2000" dirty="0" smtClean="0"/>
                <a:t>(D) </a:t>
              </a:r>
              <a:r>
                <a:rPr lang="en-US" sz="2000" dirty="0"/>
                <a:t>Expression patterns of coelacanth Island I in a transgenic </a:t>
              </a:r>
              <a:r>
                <a:rPr lang="en-US" sz="2000" dirty="0" smtClean="0"/>
                <a:t>mouse</a:t>
              </a:r>
              <a:r>
                <a:rPr lang="en-US" sz="2000" dirty="0"/>
                <a:t> </a:t>
              </a:r>
              <a:r>
                <a:rPr lang="en-US" sz="2000" dirty="0" smtClean="0"/>
                <a:t>(left – limb bud; right – whole embryo)</a:t>
              </a:r>
              <a:endParaRPr lang="en-US" sz="2000" dirty="0"/>
            </a:p>
          </p:txBody>
        </p:sp>
        <p:pic>
          <p:nvPicPr>
            <p:cNvPr id="9" name="Picture 8" descr="18.4_cover-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4307800" y="16306800"/>
              <a:ext cx="7086600" cy="9312593"/>
            </a:xfrm>
            <a:prstGeom prst="rect">
              <a:avLst/>
            </a:prstGeom>
          </p:spPr>
        </p:pic>
        <p:sp>
          <p:nvSpPr>
            <p:cNvPr id="10" name="TextBox 9"/>
            <p:cNvSpPr txBox="1"/>
            <p:nvPr/>
          </p:nvSpPr>
          <p:spPr>
            <a:xfrm>
              <a:off x="23926800" y="26136600"/>
              <a:ext cx="7696200" cy="3416320"/>
            </a:xfrm>
            <a:prstGeom prst="rect">
              <a:avLst/>
            </a:prstGeom>
            <a:noFill/>
          </p:spPr>
          <p:txBody>
            <a:bodyPr wrap="square" rtlCol="0">
              <a:spAutoFit/>
            </a:bodyPr>
            <a:lstStyle/>
            <a:p>
              <a:r>
                <a:rPr lang="en-US" sz="2400" dirty="0" smtClean="0"/>
                <a:t>Details of this work can be found in the April 17</a:t>
              </a:r>
              <a:r>
                <a:rPr lang="en-US" sz="2400" baseline="30000" dirty="0" smtClean="0"/>
                <a:t>th</a:t>
              </a:r>
              <a:r>
                <a:rPr lang="en-US" sz="2400" dirty="0" smtClean="0"/>
                <a:t> issue of Nature. The coelacanth paper is OPEN ACCESS:</a:t>
              </a:r>
            </a:p>
            <a:p>
              <a:r>
                <a:rPr lang="en-US" sz="2400" dirty="0">
                  <a:hlinkClick r:id="rId12"/>
                </a:rPr>
                <a:t>http://www.nature.com/nature/journal/v496/n7445/full/nature12027.</a:t>
              </a:r>
              <a:r>
                <a:rPr lang="en-US" sz="2400" dirty="0" smtClean="0">
                  <a:hlinkClick r:id="rId12"/>
                </a:rPr>
                <a:t>html</a:t>
              </a:r>
              <a:endParaRPr lang="en-US" sz="2400" dirty="0" smtClean="0"/>
            </a:p>
            <a:p>
              <a:endParaRPr lang="en-US" sz="2400" dirty="0"/>
            </a:p>
            <a:p>
              <a:r>
                <a:rPr lang="en-US" sz="2400" dirty="0" smtClean="0"/>
                <a:t>In addition, a series of companion papers will be published in a special coelacanth genome OPEN ACCESS issue of Journal of Experimental Zoology (Molecular Developmental Evolution)</a:t>
              </a:r>
              <a:endParaRPr lang="en-US" sz="2400" dirty="0"/>
            </a:p>
          </p:txBody>
        </p:sp>
      </p:gr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179888" rtl="0" eaLnBrk="1" fontAlgn="base" latinLnBrk="0" hangingPunct="1">
          <a:lnSpc>
            <a:spcPct val="100000"/>
          </a:lnSpc>
          <a:spcBef>
            <a:spcPct val="0"/>
          </a:spcBef>
          <a:spcAft>
            <a:spcPct val="0"/>
          </a:spcAft>
          <a:buClrTx/>
          <a:buSzTx/>
          <a:buFontTx/>
          <a:buNone/>
          <a:tabLst/>
          <a:defRPr kumimoji="0" lang="en-US" sz="8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179888" rtl="0" eaLnBrk="1" fontAlgn="base" latinLnBrk="0" hangingPunct="1">
          <a:lnSpc>
            <a:spcPct val="100000"/>
          </a:lnSpc>
          <a:spcBef>
            <a:spcPct val="0"/>
          </a:spcBef>
          <a:spcAft>
            <a:spcPct val="0"/>
          </a:spcAft>
          <a:buClrTx/>
          <a:buSzTx/>
          <a:buFontTx/>
          <a:buNone/>
          <a:tabLst/>
          <a:defRPr kumimoji="0" lang="en-US" sz="82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1625</TotalTime>
  <Words>1670</Words>
  <Application>Microsoft Macintosh PowerPoint</Application>
  <PresentationFormat>Custom</PresentationFormat>
  <Paragraphs>21</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Company>Benaroya Research Institute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jsmith</dc:creator>
  <cp:lastModifiedBy>Chris Amemiya</cp:lastModifiedBy>
  <cp:revision>179</cp:revision>
  <dcterms:created xsi:type="dcterms:W3CDTF">2008-09-05T00:53:09Z</dcterms:created>
  <dcterms:modified xsi:type="dcterms:W3CDTF">2013-04-30T22:50:04Z</dcterms:modified>
</cp:coreProperties>
</file>